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832" r:id="rId1"/>
  </p:sldMasterIdLst>
  <p:notesMasterIdLst>
    <p:notesMasterId r:id="rId99"/>
  </p:notesMasterIdLst>
  <p:sldIdLst>
    <p:sldId id="461" r:id="rId2"/>
    <p:sldId id="458" r:id="rId3"/>
    <p:sldId id="459" r:id="rId4"/>
    <p:sldId id="279" r:id="rId5"/>
    <p:sldId id="423" r:id="rId6"/>
    <p:sldId id="282" r:id="rId7"/>
    <p:sldId id="286" r:id="rId8"/>
    <p:sldId id="287" r:id="rId9"/>
    <p:sldId id="288" r:id="rId10"/>
    <p:sldId id="375" r:id="rId11"/>
    <p:sldId id="259" r:id="rId12"/>
    <p:sldId id="380" r:id="rId13"/>
    <p:sldId id="381" r:id="rId14"/>
    <p:sldId id="382" r:id="rId15"/>
    <p:sldId id="383" r:id="rId16"/>
    <p:sldId id="384" r:id="rId17"/>
    <p:sldId id="386" r:id="rId18"/>
    <p:sldId id="385" r:id="rId19"/>
    <p:sldId id="387" r:id="rId20"/>
    <p:sldId id="317" r:id="rId21"/>
    <p:sldId id="312" r:id="rId22"/>
    <p:sldId id="432" r:id="rId23"/>
    <p:sldId id="388" r:id="rId24"/>
    <p:sldId id="389" r:id="rId25"/>
    <p:sldId id="313" r:id="rId26"/>
    <p:sldId id="390" r:id="rId27"/>
    <p:sldId id="271" r:id="rId28"/>
    <p:sldId id="447" r:id="rId29"/>
    <p:sldId id="391" r:id="rId30"/>
    <p:sldId id="392" r:id="rId31"/>
    <p:sldId id="315" r:id="rId32"/>
    <p:sldId id="393" r:id="rId33"/>
    <p:sldId id="275" r:id="rId34"/>
    <p:sldId id="395" r:id="rId35"/>
    <p:sldId id="280" r:id="rId36"/>
    <p:sldId id="449" r:id="rId37"/>
    <p:sldId id="450" r:id="rId38"/>
    <p:sldId id="456" r:id="rId39"/>
    <p:sldId id="451" r:id="rId40"/>
    <p:sldId id="462" r:id="rId41"/>
    <p:sldId id="316" r:id="rId42"/>
    <p:sldId id="322" r:id="rId43"/>
    <p:sldId id="319" r:id="rId44"/>
    <p:sldId id="324" r:id="rId45"/>
    <p:sldId id="398" r:id="rId46"/>
    <p:sldId id="397" r:id="rId47"/>
    <p:sldId id="294" r:id="rId48"/>
    <p:sldId id="399" r:id="rId49"/>
    <p:sldId id="293" r:id="rId50"/>
    <p:sldId id="401" r:id="rId51"/>
    <p:sldId id="363" r:id="rId52"/>
    <p:sldId id="403" r:id="rId53"/>
    <p:sldId id="404" r:id="rId54"/>
    <p:sldId id="448" r:id="rId55"/>
    <p:sldId id="408" r:id="rId56"/>
    <p:sldId id="409" r:id="rId57"/>
    <p:sldId id="412" r:id="rId58"/>
    <p:sldId id="410" r:id="rId59"/>
    <p:sldId id="411" r:id="rId60"/>
    <p:sldId id="284" r:id="rId61"/>
    <p:sldId id="306" r:id="rId62"/>
    <p:sldId id="362" r:id="rId63"/>
    <p:sldId id="320" r:id="rId64"/>
    <p:sldId id="321" r:id="rId65"/>
    <p:sldId id="433" r:id="rId66"/>
    <p:sldId id="304" r:id="rId67"/>
    <p:sldId id="413" r:id="rId68"/>
    <p:sldId id="452" r:id="rId69"/>
    <p:sldId id="453" r:id="rId70"/>
    <p:sldId id="415" r:id="rId71"/>
    <p:sldId id="434" r:id="rId72"/>
    <p:sldId id="330" r:id="rId73"/>
    <p:sldId id="435" r:id="rId74"/>
    <p:sldId id="438" r:id="rId75"/>
    <p:sldId id="439" r:id="rId76"/>
    <p:sldId id="436" r:id="rId77"/>
    <p:sldId id="440" r:id="rId78"/>
    <p:sldId id="441" r:id="rId79"/>
    <p:sldId id="437" r:id="rId80"/>
    <p:sldId id="442" r:id="rId81"/>
    <p:sldId id="443" r:id="rId82"/>
    <p:sldId id="444" r:id="rId83"/>
    <p:sldId id="445" r:id="rId84"/>
    <p:sldId id="370" r:id="rId85"/>
    <p:sldId id="371" r:id="rId86"/>
    <p:sldId id="426" r:id="rId87"/>
    <p:sldId id="417" r:id="rId88"/>
    <p:sldId id="424" r:id="rId89"/>
    <p:sldId id="354" r:id="rId90"/>
    <p:sldId id="356" r:id="rId91"/>
    <p:sldId id="427" r:id="rId92"/>
    <p:sldId id="421" r:id="rId93"/>
    <p:sldId id="420" r:id="rId94"/>
    <p:sldId id="428" r:id="rId95"/>
    <p:sldId id="429" r:id="rId96"/>
    <p:sldId id="430" r:id="rId97"/>
    <p:sldId id="431" r:id="rId9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E33"/>
    <a:srgbClr val="FFFF99"/>
    <a:srgbClr val="BFF066"/>
    <a:srgbClr val="0F60D7"/>
    <a:srgbClr val="48FB3F"/>
    <a:srgbClr val="A63A99"/>
    <a:srgbClr val="EF89B0"/>
    <a:srgbClr val="ED77A4"/>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9" autoAdjust="0"/>
    <p:restoredTop sz="94660" autoAdjust="0"/>
  </p:normalViewPr>
  <p:slideViewPr>
    <p:cSldViewPr>
      <p:cViewPr varScale="1">
        <p:scale>
          <a:sx n="109" d="100"/>
          <a:sy n="109" d="100"/>
        </p:scale>
        <p:origin x="-78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0E3213-B592-4C3A-B756-750FDDFCCB66}" type="doc">
      <dgm:prSet loTypeId="urn:microsoft.com/office/officeart/2005/8/layout/vProcess5" loCatId="process" qsTypeId="urn:microsoft.com/office/officeart/2005/8/quickstyle/simple1" qsCatId="simple" csTypeId="urn:microsoft.com/office/officeart/2005/8/colors/accent1_2" csCatId="accent1" phldr="1"/>
      <dgm:spPr/>
    </dgm:pt>
    <dgm:pt modelId="{12E29992-93E1-4E77-AFB1-7ED9D63CB096}">
      <dgm:prSet phldrT="[文字]" custT="1"/>
      <dgm:spPr>
        <a:solidFill>
          <a:schemeClr val="bg1">
            <a:lumMod val="95000"/>
          </a:schemeClr>
        </a:solidFill>
        <a:ln>
          <a:solidFill>
            <a:schemeClr val="bg1">
              <a:lumMod val="85000"/>
            </a:schemeClr>
          </a:solidFill>
        </a:ln>
      </dgm:spPr>
      <dgm:t>
        <a:bodyPr/>
        <a:lstStyle/>
        <a:p>
          <a:r>
            <a:rPr lang="zh-TW" altLang="en-US" sz="1600" b="0" dirty="0" smtClean="0">
              <a:solidFill>
                <a:schemeClr val="tx1"/>
              </a:solidFill>
              <a:latin typeface="微軟正黑體" pitchFamily="34" charset="-120"/>
              <a:ea typeface="微軟正黑體" pitchFamily="34" charset="-120"/>
            </a:rPr>
            <a:t>若要</a:t>
          </a:r>
          <a:r>
            <a:rPr lang="zh-TW" altLang="en-US" sz="1600" b="0" dirty="0" smtClean="0">
              <a:solidFill>
                <a:srgbClr val="FF0000"/>
              </a:solidFill>
              <a:latin typeface="微軟正黑體" pitchFamily="34" charset="-120"/>
              <a:ea typeface="微軟正黑體" pitchFamily="34" charset="-120"/>
            </a:rPr>
            <a:t>延後公開電子摘要</a:t>
          </a:r>
          <a:r>
            <a:rPr lang="zh-TW" altLang="en-US" sz="1600" b="0" dirty="0" smtClean="0">
              <a:solidFill>
                <a:schemeClr val="tx1"/>
              </a:solidFill>
              <a:latin typeface="微軟正黑體" pitchFamily="34" charset="-120"/>
              <a:ea typeface="微軟正黑體" pitchFamily="34" charset="-120"/>
            </a:rPr>
            <a:t>：</a:t>
          </a:r>
          <a:endParaRPr lang="en-US" altLang="zh-TW" sz="1600" b="0" dirty="0" smtClean="0">
            <a:solidFill>
              <a:schemeClr val="tx1"/>
            </a:solidFill>
            <a:latin typeface="微軟正黑體" pitchFamily="34" charset="-120"/>
            <a:ea typeface="微軟正黑體" pitchFamily="34" charset="-120"/>
          </a:endParaRPr>
        </a:p>
        <a:p>
          <a:r>
            <a:rPr lang="zh-TW" altLang="en-US" sz="1600" b="0" dirty="0" smtClean="0">
              <a:solidFill>
                <a:schemeClr val="tx1"/>
              </a:solidFill>
              <a:latin typeface="微軟正黑體" pitchFamily="34" charset="-120"/>
              <a:ea typeface="微軟正黑體" pitchFamily="34" charset="-120"/>
            </a:rPr>
            <a:t>請點選「上傳書目延後公開申請書」，並上傳「靜宜大學博碩士學位紙本論文及電子論文摘要</a:t>
          </a:r>
          <a:r>
            <a:rPr lang="en-US" altLang="zh-TW" sz="1600" b="0" dirty="0" smtClean="0">
              <a:solidFill>
                <a:schemeClr val="tx1"/>
              </a:solidFill>
              <a:latin typeface="微軟正黑體" pitchFamily="34" charset="-120"/>
              <a:ea typeface="微軟正黑體" pitchFamily="34" charset="-120"/>
            </a:rPr>
            <a:t>【</a:t>
          </a:r>
          <a:r>
            <a:rPr lang="zh-TW" altLang="en-US" sz="1600" b="0" dirty="0" smtClean="0">
              <a:solidFill>
                <a:schemeClr val="tx1"/>
              </a:solidFill>
              <a:latin typeface="微軟正黑體" pitchFamily="34" charset="-120"/>
              <a:ea typeface="微軟正黑體" pitchFamily="34" charset="-120"/>
            </a:rPr>
            <a:t>延後公開</a:t>
          </a:r>
          <a:r>
            <a:rPr lang="en-US" altLang="zh-TW" sz="1600" b="0" dirty="0" smtClean="0">
              <a:solidFill>
                <a:schemeClr val="tx1"/>
              </a:solidFill>
              <a:latin typeface="微軟正黑體" pitchFamily="34" charset="-120"/>
              <a:ea typeface="微軟正黑體" pitchFamily="34" charset="-120"/>
            </a:rPr>
            <a:t>】</a:t>
          </a:r>
          <a:r>
            <a:rPr lang="zh-TW" altLang="en-US" sz="1600" b="0" dirty="0" smtClean="0">
              <a:solidFill>
                <a:schemeClr val="tx1"/>
              </a:solidFill>
              <a:latin typeface="微軟正黑體" pitchFamily="34" charset="-120"/>
              <a:ea typeface="微軟正黑體" pitchFamily="34" charset="-120"/>
            </a:rPr>
            <a:t>申請書」</a:t>
          </a:r>
          <a:endParaRPr lang="zh-TW" altLang="en-US" sz="1600" b="0" dirty="0">
            <a:latin typeface="微軟正黑體" panose="020B0604030504040204" pitchFamily="34" charset="-120"/>
            <a:ea typeface="微軟正黑體" panose="020B0604030504040204" pitchFamily="34" charset="-120"/>
          </a:endParaRPr>
        </a:p>
      </dgm:t>
    </dgm:pt>
    <dgm:pt modelId="{1297EAA6-4172-4997-94CA-C1D243319F45}" type="parTrans" cxnId="{6B857EA1-17DE-4B99-85F6-970E2060D51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4737286-587A-4C5A-BBB2-93E481162973}" type="sibTrans" cxnId="{6B857EA1-17DE-4B99-85F6-970E2060D513}">
      <dgm:prSet/>
      <dgm:spPr>
        <a:solidFill>
          <a:srgbClr val="00B0F0"/>
        </a:solidFill>
      </dgm:spPr>
      <dgm:t>
        <a:bodyPr/>
        <a:lstStyle/>
        <a:p>
          <a:endParaRPr lang="zh-TW" altLang="en-US">
            <a:latin typeface="微軟正黑體" panose="020B0604030504040204" pitchFamily="34" charset="-120"/>
            <a:ea typeface="微軟正黑體" panose="020B0604030504040204" pitchFamily="34" charset="-120"/>
          </a:endParaRPr>
        </a:p>
      </dgm:t>
    </dgm:pt>
    <dgm:pt modelId="{EA3B9580-BAB1-400C-A6AB-36AF7CA92E8B}">
      <dgm:prSet phldrT="[文字]" custT="1"/>
      <dgm:spPr>
        <a:solidFill>
          <a:schemeClr val="bg1">
            <a:lumMod val="95000"/>
          </a:schemeClr>
        </a:solidFill>
        <a:ln>
          <a:solidFill>
            <a:schemeClr val="bg1">
              <a:lumMod val="85000"/>
            </a:schemeClr>
          </a:solidFill>
        </a:ln>
      </dgm:spPr>
      <dgm:t>
        <a:bodyPr/>
        <a:lstStyle/>
        <a:p>
          <a:r>
            <a:rPr lang="zh-TW" altLang="en-US" sz="1600" b="0" dirty="0" smtClean="0">
              <a:solidFill>
                <a:schemeClr val="tx1"/>
              </a:solidFill>
              <a:latin typeface="微軟正黑體" pitchFamily="34" charset="-120"/>
              <a:ea typeface="微軟正黑體" pitchFamily="34" charset="-120"/>
            </a:rPr>
            <a:t>若要</a:t>
          </a:r>
          <a:r>
            <a:rPr lang="zh-TW" altLang="en-US" sz="1600" b="0" dirty="0" smtClean="0">
              <a:solidFill>
                <a:srgbClr val="FF0000"/>
              </a:solidFill>
              <a:latin typeface="微軟正黑體" pitchFamily="34" charset="-120"/>
              <a:ea typeface="微軟正黑體" pitchFamily="34" charset="-120"/>
            </a:rPr>
            <a:t>延後公開靜宜典藏之紙本論文</a:t>
          </a:r>
          <a:r>
            <a:rPr lang="zh-TW" altLang="en-US" sz="1600" b="0" dirty="0" smtClean="0">
              <a:solidFill>
                <a:schemeClr val="tx1"/>
              </a:solidFill>
              <a:latin typeface="微軟正黑體" pitchFamily="34" charset="-120"/>
              <a:ea typeface="微軟正黑體" pitchFamily="34" charset="-120"/>
            </a:rPr>
            <a:t>：</a:t>
          </a:r>
          <a:endParaRPr lang="en-US" altLang="zh-TW" sz="1600" b="0" dirty="0" smtClean="0">
            <a:solidFill>
              <a:schemeClr val="tx1"/>
            </a:solidFill>
            <a:latin typeface="微軟正黑體" pitchFamily="34" charset="-120"/>
            <a:ea typeface="微軟正黑體" pitchFamily="34" charset="-120"/>
          </a:endParaRPr>
        </a:p>
        <a:p>
          <a:r>
            <a:rPr lang="zh-TW" altLang="en-US" sz="1600" b="0" dirty="0" smtClean="0">
              <a:solidFill>
                <a:schemeClr val="tx1"/>
              </a:solidFill>
              <a:latin typeface="微軟正黑體" pitchFamily="34" charset="-120"/>
              <a:ea typeface="微軟正黑體" pitchFamily="34" charset="-120"/>
            </a:rPr>
            <a:t>請跑離校手續時，繳交一份「靜宜大學博碩士學位紙本論文及電子論文摘要</a:t>
          </a:r>
          <a:r>
            <a:rPr lang="en-US" altLang="zh-TW" sz="1600" b="0" dirty="0" smtClean="0">
              <a:solidFill>
                <a:schemeClr val="tx1"/>
              </a:solidFill>
              <a:latin typeface="微軟正黑體" pitchFamily="34" charset="-120"/>
              <a:ea typeface="微軟正黑體" pitchFamily="34" charset="-120"/>
            </a:rPr>
            <a:t>【</a:t>
          </a:r>
          <a:r>
            <a:rPr lang="zh-TW" altLang="en-US" sz="1600" b="0" dirty="0" smtClean="0">
              <a:solidFill>
                <a:schemeClr val="tx1"/>
              </a:solidFill>
              <a:latin typeface="微軟正黑體" pitchFamily="34" charset="-120"/>
              <a:ea typeface="微軟正黑體" pitchFamily="34" charset="-120"/>
            </a:rPr>
            <a:t>延後公開</a:t>
          </a:r>
          <a:r>
            <a:rPr lang="en-US" altLang="zh-TW" sz="1600" b="0" dirty="0" smtClean="0">
              <a:solidFill>
                <a:schemeClr val="tx1"/>
              </a:solidFill>
              <a:latin typeface="微軟正黑體" pitchFamily="34" charset="-120"/>
              <a:ea typeface="微軟正黑體" pitchFamily="34" charset="-120"/>
            </a:rPr>
            <a:t>】</a:t>
          </a:r>
          <a:r>
            <a:rPr lang="zh-TW" altLang="en-US" sz="1600" b="0" dirty="0" smtClean="0">
              <a:solidFill>
                <a:schemeClr val="tx1"/>
              </a:solidFill>
              <a:latin typeface="微軟正黑體" pitchFamily="34" charset="-120"/>
              <a:ea typeface="微軟正黑體" pitchFamily="34" charset="-120"/>
            </a:rPr>
            <a:t>申請書」到圖書館一樓參考櫃台。</a:t>
          </a:r>
          <a:endParaRPr lang="zh-TW" altLang="en-US" sz="1600" b="0" dirty="0">
            <a:latin typeface="微軟正黑體" panose="020B0604030504040204" pitchFamily="34" charset="-120"/>
            <a:ea typeface="微軟正黑體" panose="020B0604030504040204" pitchFamily="34" charset="-120"/>
          </a:endParaRPr>
        </a:p>
      </dgm:t>
    </dgm:pt>
    <dgm:pt modelId="{1C901118-12B2-43F0-BD97-8D8780219593}" type="parTrans" cxnId="{B7CD6581-1950-4EB3-86DE-92E216FFA28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E411B34-96E4-441C-804A-8B269A56556B}" type="sibTrans" cxnId="{B7CD6581-1950-4EB3-86DE-92E216FFA28D}">
      <dgm:prSet/>
      <dgm:spPr>
        <a:solidFill>
          <a:srgbClr val="00B0F0"/>
        </a:solidFill>
      </dgm:spPr>
      <dgm:t>
        <a:bodyPr/>
        <a:lstStyle/>
        <a:p>
          <a:endParaRPr lang="zh-TW" altLang="en-US">
            <a:latin typeface="微軟正黑體" panose="020B0604030504040204" pitchFamily="34" charset="-120"/>
            <a:ea typeface="微軟正黑體" panose="020B0604030504040204" pitchFamily="34" charset="-120"/>
          </a:endParaRPr>
        </a:p>
      </dgm:t>
    </dgm:pt>
    <dgm:pt modelId="{2F48A6D1-5285-4142-A5DF-6742934F41E9}">
      <dgm:prSet phldrT="[文字]" custT="1"/>
      <dgm:spPr>
        <a:solidFill>
          <a:schemeClr val="bg1">
            <a:lumMod val="95000"/>
          </a:schemeClr>
        </a:solidFill>
        <a:ln>
          <a:solidFill>
            <a:schemeClr val="bg1">
              <a:lumMod val="85000"/>
            </a:schemeClr>
          </a:solidFill>
        </a:ln>
      </dgm:spPr>
      <dgm:t>
        <a:bodyPr/>
        <a:lstStyle/>
        <a:p>
          <a:r>
            <a:rPr lang="zh-TW" altLang="en-US" sz="1600" b="0" dirty="0" smtClean="0">
              <a:solidFill>
                <a:schemeClr val="tx1"/>
              </a:solidFill>
              <a:latin typeface="微軟正黑體" pitchFamily="34" charset="-120"/>
              <a:ea typeface="微軟正黑體" pitchFamily="34" charset="-120"/>
            </a:rPr>
            <a:t>若要</a:t>
          </a:r>
          <a:r>
            <a:rPr lang="zh-TW" altLang="en-US" sz="1600" b="0" dirty="0" smtClean="0">
              <a:solidFill>
                <a:srgbClr val="FF0000"/>
              </a:solidFill>
              <a:latin typeface="微軟正黑體" pitchFamily="34" charset="-120"/>
              <a:ea typeface="微軟正黑體" pitchFamily="34" charset="-120"/>
            </a:rPr>
            <a:t>延後公開國圖典藏之紙本論文</a:t>
          </a:r>
          <a:r>
            <a:rPr lang="zh-TW" altLang="en-US" sz="1600" b="0" dirty="0" smtClean="0">
              <a:solidFill>
                <a:schemeClr val="tx1"/>
              </a:solidFill>
              <a:latin typeface="微軟正黑體" pitchFamily="34" charset="-120"/>
              <a:ea typeface="微軟正黑體" pitchFamily="34" charset="-120"/>
            </a:rPr>
            <a:t>：</a:t>
          </a:r>
          <a:endParaRPr lang="en-US" altLang="zh-TW" sz="1600" b="0" dirty="0" smtClean="0">
            <a:solidFill>
              <a:schemeClr val="tx1"/>
            </a:solidFill>
            <a:latin typeface="微軟正黑體" pitchFamily="34" charset="-120"/>
            <a:ea typeface="微軟正黑體" pitchFamily="34" charset="-120"/>
          </a:endParaRPr>
        </a:p>
        <a:p>
          <a:r>
            <a:rPr lang="zh-TW" altLang="en-US" sz="1600" b="0" dirty="0" smtClean="0">
              <a:solidFill>
                <a:schemeClr val="tx1"/>
              </a:solidFill>
              <a:latin typeface="微軟正黑體" pitchFamily="34" charset="-120"/>
              <a:ea typeface="微軟正黑體" pitchFamily="34" charset="-120"/>
            </a:rPr>
            <a:t>請跑離校手續時，在繳交到綜合業務組的紙本論文內，夾附一份「國家圖書館博碩士學位紙本論文</a:t>
          </a:r>
          <a:r>
            <a:rPr lang="en-US" altLang="zh-TW" sz="1600" b="0" dirty="0" smtClean="0">
              <a:solidFill>
                <a:schemeClr val="tx1"/>
              </a:solidFill>
              <a:latin typeface="微軟正黑體" pitchFamily="34" charset="-120"/>
              <a:ea typeface="微軟正黑體" pitchFamily="34" charset="-120"/>
            </a:rPr>
            <a:t>【</a:t>
          </a:r>
          <a:r>
            <a:rPr lang="zh-TW" altLang="en-US" sz="1600" b="0" dirty="0" smtClean="0">
              <a:solidFill>
                <a:schemeClr val="tx1"/>
              </a:solidFill>
              <a:latin typeface="微軟正黑體" pitchFamily="34" charset="-120"/>
              <a:ea typeface="微軟正黑體" pitchFamily="34" charset="-120"/>
            </a:rPr>
            <a:t>延後公開</a:t>
          </a:r>
          <a:r>
            <a:rPr lang="en-US" altLang="zh-TW" sz="1600" b="0" dirty="0" smtClean="0">
              <a:solidFill>
                <a:schemeClr val="tx1"/>
              </a:solidFill>
              <a:latin typeface="微軟正黑體" pitchFamily="34" charset="-120"/>
              <a:ea typeface="微軟正黑體" pitchFamily="34" charset="-120"/>
            </a:rPr>
            <a:t>】</a:t>
          </a:r>
          <a:r>
            <a:rPr lang="zh-TW" altLang="en-US" sz="1600" b="0" dirty="0" smtClean="0">
              <a:solidFill>
                <a:schemeClr val="tx1"/>
              </a:solidFill>
              <a:latin typeface="微軟正黑體" pitchFamily="34" charset="-120"/>
              <a:ea typeface="微軟正黑體" pitchFamily="34" charset="-120"/>
            </a:rPr>
            <a:t>申請書」。</a:t>
          </a:r>
          <a:endParaRPr lang="zh-TW" altLang="en-US" sz="1600" b="0" dirty="0">
            <a:latin typeface="微軟正黑體" panose="020B0604030504040204" pitchFamily="34" charset="-120"/>
            <a:ea typeface="微軟正黑體" panose="020B0604030504040204" pitchFamily="34" charset="-120"/>
          </a:endParaRPr>
        </a:p>
      </dgm:t>
    </dgm:pt>
    <dgm:pt modelId="{6D56E64A-C467-4697-B16F-91805E0326C7}" type="parTrans" cxnId="{3A55BB82-FAEF-4546-850B-0AE75111D70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A167F4D-82CF-4DB8-9328-086615025950}" type="sibTrans" cxnId="{3A55BB82-FAEF-4546-850B-0AE75111D70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ACF42DA-0D61-4D8E-8F68-11E2DDE79B52}" type="pres">
      <dgm:prSet presAssocID="{070E3213-B592-4C3A-B756-750FDDFCCB66}" presName="outerComposite" presStyleCnt="0">
        <dgm:presLayoutVars>
          <dgm:chMax val="5"/>
          <dgm:dir/>
          <dgm:resizeHandles val="exact"/>
        </dgm:presLayoutVars>
      </dgm:prSet>
      <dgm:spPr/>
    </dgm:pt>
    <dgm:pt modelId="{4895B529-949A-4540-AD63-28A248750039}" type="pres">
      <dgm:prSet presAssocID="{070E3213-B592-4C3A-B756-750FDDFCCB66}" presName="dummyMaxCanvas" presStyleCnt="0">
        <dgm:presLayoutVars/>
      </dgm:prSet>
      <dgm:spPr/>
    </dgm:pt>
    <dgm:pt modelId="{73AD9571-DD40-490B-9704-345E2DE9DDF8}" type="pres">
      <dgm:prSet presAssocID="{070E3213-B592-4C3A-B756-750FDDFCCB66}" presName="ThreeNodes_1" presStyleLbl="node1" presStyleIdx="0" presStyleCnt="3">
        <dgm:presLayoutVars>
          <dgm:bulletEnabled val="1"/>
        </dgm:presLayoutVars>
      </dgm:prSet>
      <dgm:spPr/>
      <dgm:t>
        <a:bodyPr/>
        <a:lstStyle/>
        <a:p>
          <a:endParaRPr lang="zh-TW" altLang="en-US"/>
        </a:p>
      </dgm:t>
    </dgm:pt>
    <dgm:pt modelId="{35CF19F7-768C-43DB-B8FB-75AD6C5BB5A9}" type="pres">
      <dgm:prSet presAssocID="{070E3213-B592-4C3A-B756-750FDDFCCB66}" presName="ThreeNodes_2" presStyleLbl="node1" presStyleIdx="1" presStyleCnt="3">
        <dgm:presLayoutVars>
          <dgm:bulletEnabled val="1"/>
        </dgm:presLayoutVars>
      </dgm:prSet>
      <dgm:spPr/>
      <dgm:t>
        <a:bodyPr/>
        <a:lstStyle/>
        <a:p>
          <a:endParaRPr lang="zh-TW" altLang="en-US"/>
        </a:p>
      </dgm:t>
    </dgm:pt>
    <dgm:pt modelId="{FA175537-B067-4068-A3B8-35ADE11F6339}" type="pres">
      <dgm:prSet presAssocID="{070E3213-B592-4C3A-B756-750FDDFCCB66}" presName="ThreeNodes_3" presStyleLbl="node1" presStyleIdx="2" presStyleCnt="3">
        <dgm:presLayoutVars>
          <dgm:bulletEnabled val="1"/>
        </dgm:presLayoutVars>
      </dgm:prSet>
      <dgm:spPr/>
      <dgm:t>
        <a:bodyPr/>
        <a:lstStyle/>
        <a:p>
          <a:endParaRPr lang="zh-TW" altLang="en-US"/>
        </a:p>
      </dgm:t>
    </dgm:pt>
    <dgm:pt modelId="{ADCC11F1-4495-4C12-B7B3-41311FA77C87}" type="pres">
      <dgm:prSet presAssocID="{070E3213-B592-4C3A-B756-750FDDFCCB66}" presName="ThreeConn_1-2" presStyleLbl="fgAccFollowNode1" presStyleIdx="0" presStyleCnt="2">
        <dgm:presLayoutVars>
          <dgm:bulletEnabled val="1"/>
        </dgm:presLayoutVars>
      </dgm:prSet>
      <dgm:spPr/>
      <dgm:t>
        <a:bodyPr/>
        <a:lstStyle/>
        <a:p>
          <a:endParaRPr lang="zh-TW" altLang="en-US"/>
        </a:p>
      </dgm:t>
    </dgm:pt>
    <dgm:pt modelId="{CD31D08B-8B70-416B-B6DE-675A54A9FEA1}" type="pres">
      <dgm:prSet presAssocID="{070E3213-B592-4C3A-B756-750FDDFCCB66}" presName="ThreeConn_2-3" presStyleLbl="fgAccFollowNode1" presStyleIdx="1" presStyleCnt="2">
        <dgm:presLayoutVars>
          <dgm:bulletEnabled val="1"/>
        </dgm:presLayoutVars>
      </dgm:prSet>
      <dgm:spPr/>
      <dgm:t>
        <a:bodyPr/>
        <a:lstStyle/>
        <a:p>
          <a:endParaRPr lang="zh-TW" altLang="en-US"/>
        </a:p>
      </dgm:t>
    </dgm:pt>
    <dgm:pt modelId="{0B3C8786-DF50-40B2-8281-5710A8326999}" type="pres">
      <dgm:prSet presAssocID="{070E3213-B592-4C3A-B756-750FDDFCCB66}" presName="ThreeNodes_1_text" presStyleLbl="node1" presStyleIdx="2" presStyleCnt="3">
        <dgm:presLayoutVars>
          <dgm:bulletEnabled val="1"/>
        </dgm:presLayoutVars>
      </dgm:prSet>
      <dgm:spPr/>
      <dgm:t>
        <a:bodyPr/>
        <a:lstStyle/>
        <a:p>
          <a:endParaRPr lang="zh-TW" altLang="en-US"/>
        </a:p>
      </dgm:t>
    </dgm:pt>
    <dgm:pt modelId="{9188C158-84EF-402E-AB7D-CD560E6B9AD2}" type="pres">
      <dgm:prSet presAssocID="{070E3213-B592-4C3A-B756-750FDDFCCB66}" presName="ThreeNodes_2_text" presStyleLbl="node1" presStyleIdx="2" presStyleCnt="3">
        <dgm:presLayoutVars>
          <dgm:bulletEnabled val="1"/>
        </dgm:presLayoutVars>
      </dgm:prSet>
      <dgm:spPr/>
      <dgm:t>
        <a:bodyPr/>
        <a:lstStyle/>
        <a:p>
          <a:endParaRPr lang="zh-TW" altLang="en-US"/>
        </a:p>
      </dgm:t>
    </dgm:pt>
    <dgm:pt modelId="{A237C67B-2369-49E8-A1E1-BCA84CDFF192}" type="pres">
      <dgm:prSet presAssocID="{070E3213-B592-4C3A-B756-750FDDFCCB66}" presName="ThreeNodes_3_text" presStyleLbl="node1" presStyleIdx="2" presStyleCnt="3">
        <dgm:presLayoutVars>
          <dgm:bulletEnabled val="1"/>
        </dgm:presLayoutVars>
      </dgm:prSet>
      <dgm:spPr/>
      <dgm:t>
        <a:bodyPr/>
        <a:lstStyle/>
        <a:p>
          <a:endParaRPr lang="zh-TW" altLang="en-US"/>
        </a:p>
      </dgm:t>
    </dgm:pt>
  </dgm:ptLst>
  <dgm:cxnLst>
    <dgm:cxn modelId="{67CC13B5-266A-4752-8839-4CD47F1CD2AC}" type="presOf" srcId="{EA3B9580-BAB1-400C-A6AB-36AF7CA92E8B}" destId="{35CF19F7-768C-43DB-B8FB-75AD6C5BB5A9}" srcOrd="0" destOrd="0" presId="urn:microsoft.com/office/officeart/2005/8/layout/vProcess5"/>
    <dgm:cxn modelId="{533A0E50-B0E6-4BFE-A5BA-F837F64C31C8}" type="presOf" srcId="{070E3213-B592-4C3A-B756-750FDDFCCB66}" destId="{1ACF42DA-0D61-4D8E-8F68-11E2DDE79B52}" srcOrd="0" destOrd="0" presId="urn:microsoft.com/office/officeart/2005/8/layout/vProcess5"/>
    <dgm:cxn modelId="{1AA6CD31-68B7-461D-BDA4-B5E936402FB8}" type="presOf" srcId="{34737286-587A-4C5A-BBB2-93E481162973}" destId="{ADCC11F1-4495-4C12-B7B3-41311FA77C87}" srcOrd="0" destOrd="0" presId="urn:microsoft.com/office/officeart/2005/8/layout/vProcess5"/>
    <dgm:cxn modelId="{EEBB6A82-B2F2-4FC1-9794-AC7283FFE8F5}" type="presOf" srcId="{2F48A6D1-5285-4142-A5DF-6742934F41E9}" destId="{A237C67B-2369-49E8-A1E1-BCA84CDFF192}" srcOrd="1" destOrd="0" presId="urn:microsoft.com/office/officeart/2005/8/layout/vProcess5"/>
    <dgm:cxn modelId="{B24B734C-7A43-4A5A-874F-6F4D04BB98E8}" type="presOf" srcId="{12E29992-93E1-4E77-AFB1-7ED9D63CB096}" destId="{73AD9571-DD40-490B-9704-345E2DE9DDF8}" srcOrd="0" destOrd="0" presId="urn:microsoft.com/office/officeart/2005/8/layout/vProcess5"/>
    <dgm:cxn modelId="{55EAE5AB-82C6-4748-87CF-6CA91380E6CB}" type="presOf" srcId="{EA3B9580-BAB1-400C-A6AB-36AF7CA92E8B}" destId="{9188C158-84EF-402E-AB7D-CD560E6B9AD2}" srcOrd="1" destOrd="0" presId="urn:microsoft.com/office/officeart/2005/8/layout/vProcess5"/>
    <dgm:cxn modelId="{B7CD6581-1950-4EB3-86DE-92E216FFA28D}" srcId="{070E3213-B592-4C3A-B756-750FDDFCCB66}" destId="{EA3B9580-BAB1-400C-A6AB-36AF7CA92E8B}" srcOrd="1" destOrd="0" parTransId="{1C901118-12B2-43F0-BD97-8D8780219593}" sibTransId="{AE411B34-96E4-441C-804A-8B269A56556B}"/>
    <dgm:cxn modelId="{6B857EA1-17DE-4B99-85F6-970E2060D513}" srcId="{070E3213-B592-4C3A-B756-750FDDFCCB66}" destId="{12E29992-93E1-4E77-AFB1-7ED9D63CB096}" srcOrd="0" destOrd="0" parTransId="{1297EAA6-4172-4997-94CA-C1D243319F45}" sibTransId="{34737286-587A-4C5A-BBB2-93E481162973}"/>
    <dgm:cxn modelId="{278E53B8-E23F-46C2-94A9-2526BA129F0A}" type="presOf" srcId="{AE411B34-96E4-441C-804A-8B269A56556B}" destId="{CD31D08B-8B70-416B-B6DE-675A54A9FEA1}" srcOrd="0" destOrd="0" presId="urn:microsoft.com/office/officeart/2005/8/layout/vProcess5"/>
    <dgm:cxn modelId="{3A55BB82-FAEF-4546-850B-0AE75111D706}" srcId="{070E3213-B592-4C3A-B756-750FDDFCCB66}" destId="{2F48A6D1-5285-4142-A5DF-6742934F41E9}" srcOrd="2" destOrd="0" parTransId="{6D56E64A-C467-4697-B16F-91805E0326C7}" sibTransId="{3A167F4D-82CF-4DB8-9328-086615025950}"/>
    <dgm:cxn modelId="{283DD608-0404-40DC-9AC9-AEEC0751CC4C}" type="presOf" srcId="{12E29992-93E1-4E77-AFB1-7ED9D63CB096}" destId="{0B3C8786-DF50-40B2-8281-5710A8326999}" srcOrd="1" destOrd="0" presId="urn:microsoft.com/office/officeart/2005/8/layout/vProcess5"/>
    <dgm:cxn modelId="{1D98F392-35FE-4D7A-B439-C11621EDA588}" type="presOf" srcId="{2F48A6D1-5285-4142-A5DF-6742934F41E9}" destId="{FA175537-B067-4068-A3B8-35ADE11F6339}" srcOrd="0" destOrd="0" presId="urn:microsoft.com/office/officeart/2005/8/layout/vProcess5"/>
    <dgm:cxn modelId="{83AF1732-7B74-48D4-8307-F9236B2C37AA}" type="presParOf" srcId="{1ACF42DA-0D61-4D8E-8F68-11E2DDE79B52}" destId="{4895B529-949A-4540-AD63-28A248750039}" srcOrd="0" destOrd="0" presId="urn:microsoft.com/office/officeart/2005/8/layout/vProcess5"/>
    <dgm:cxn modelId="{EC188E27-BDA1-460F-A7AF-02F5B9023596}" type="presParOf" srcId="{1ACF42DA-0D61-4D8E-8F68-11E2DDE79B52}" destId="{73AD9571-DD40-490B-9704-345E2DE9DDF8}" srcOrd="1" destOrd="0" presId="urn:microsoft.com/office/officeart/2005/8/layout/vProcess5"/>
    <dgm:cxn modelId="{DFF949EA-6A30-4774-837A-B983A042DF6A}" type="presParOf" srcId="{1ACF42DA-0D61-4D8E-8F68-11E2DDE79B52}" destId="{35CF19F7-768C-43DB-B8FB-75AD6C5BB5A9}" srcOrd="2" destOrd="0" presId="urn:microsoft.com/office/officeart/2005/8/layout/vProcess5"/>
    <dgm:cxn modelId="{2C6F9606-B06B-4FB0-B5B2-9988BD6157A9}" type="presParOf" srcId="{1ACF42DA-0D61-4D8E-8F68-11E2DDE79B52}" destId="{FA175537-B067-4068-A3B8-35ADE11F6339}" srcOrd="3" destOrd="0" presId="urn:microsoft.com/office/officeart/2005/8/layout/vProcess5"/>
    <dgm:cxn modelId="{285804B3-0B31-4DE0-A7B2-9C870A57FAEF}" type="presParOf" srcId="{1ACF42DA-0D61-4D8E-8F68-11E2DDE79B52}" destId="{ADCC11F1-4495-4C12-B7B3-41311FA77C87}" srcOrd="4" destOrd="0" presId="urn:microsoft.com/office/officeart/2005/8/layout/vProcess5"/>
    <dgm:cxn modelId="{DA4E7C37-2799-42A8-90E5-22DEF839CFE3}" type="presParOf" srcId="{1ACF42DA-0D61-4D8E-8F68-11E2DDE79B52}" destId="{CD31D08B-8B70-416B-B6DE-675A54A9FEA1}" srcOrd="5" destOrd="0" presId="urn:microsoft.com/office/officeart/2005/8/layout/vProcess5"/>
    <dgm:cxn modelId="{A9474341-F464-4E66-AB6B-36FD29ED50E8}" type="presParOf" srcId="{1ACF42DA-0D61-4D8E-8F68-11E2DDE79B52}" destId="{0B3C8786-DF50-40B2-8281-5710A8326999}" srcOrd="6" destOrd="0" presId="urn:microsoft.com/office/officeart/2005/8/layout/vProcess5"/>
    <dgm:cxn modelId="{509167E2-58BA-41E2-A530-E09DCD08DD16}" type="presParOf" srcId="{1ACF42DA-0D61-4D8E-8F68-11E2DDE79B52}" destId="{9188C158-84EF-402E-AB7D-CD560E6B9AD2}" srcOrd="7" destOrd="0" presId="urn:microsoft.com/office/officeart/2005/8/layout/vProcess5"/>
    <dgm:cxn modelId="{ABD5649D-9B5A-4CFC-A161-A8DE40158931}" type="presParOf" srcId="{1ACF42DA-0D61-4D8E-8F68-11E2DDE79B52}" destId="{A237C67B-2369-49E8-A1E1-BCA84CDFF19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D9571-DD40-490B-9704-345E2DE9DDF8}">
      <dsp:nvSpPr>
        <dsp:cNvPr id="0" name=""/>
        <dsp:cNvSpPr/>
      </dsp:nvSpPr>
      <dsp:spPr>
        <a:xfrm>
          <a:off x="0" y="0"/>
          <a:ext cx="7344816" cy="1447360"/>
        </a:xfrm>
        <a:prstGeom prst="roundRect">
          <a:avLst>
            <a:gd name="adj" fmla="val 10000"/>
          </a:avLst>
        </a:prstGeom>
        <a:solidFill>
          <a:schemeClr val="bg1">
            <a:lumMod val="95000"/>
          </a:schemeClr>
        </a:solidFill>
        <a:ln w="25400" cap="flat" cmpd="sng" algn="ctr">
          <a:solidFill>
            <a:schemeClr val="bg1">
              <a:lumMod val="8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0" kern="1200" dirty="0" smtClean="0">
              <a:solidFill>
                <a:schemeClr val="tx1"/>
              </a:solidFill>
              <a:latin typeface="微軟正黑體" pitchFamily="34" charset="-120"/>
              <a:ea typeface="微軟正黑體" pitchFamily="34" charset="-120"/>
            </a:rPr>
            <a:t>若要</a:t>
          </a:r>
          <a:r>
            <a:rPr lang="zh-TW" altLang="en-US" sz="1600" b="0" kern="1200" dirty="0" smtClean="0">
              <a:solidFill>
                <a:srgbClr val="FF0000"/>
              </a:solidFill>
              <a:latin typeface="微軟正黑體" pitchFamily="34" charset="-120"/>
              <a:ea typeface="微軟正黑體" pitchFamily="34" charset="-120"/>
            </a:rPr>
            <a:t>延後公開電子摘要</a:t>
          </a:r>
          <a:r>
            <a:rPr lang="zh-TW" altLang="en-US" sz="1600" b="0" kern="1200" dirty="0" smtClean="0">
              <a:solidFill>
                <a:schemeClr val="tx1"/>
              </a:solidFill>
              <a:latin typeface="微軟正黑體" pitchFamily="34" charset="-120"/>
              <a:ea typeface="微軟正黑體" pitchFamily="34" charset="-120"/>
            </a:rPr>
            <a:t>：</a:t>
          </a:r>
          <a:endParaRPr lang="en-US" altLang="zh-TW" sz="1600" b="0" kern="1200" dirty="0" smtClean="0">
            <a:solidFill>
              <a:schemeClr val="tx1"/>
            </a:solidFill>
            <a:latin typeface="微軟正黑體" pitchFamily="34" charset="-120"/>
            <a:ea typeface="微軟正黑體" pitchFamily="34" charset="-120"/>
          </a:endParaRPr>
        </a:p>
        <a:p>
          <a:pPr lvl="0" algn="l" defTabSz="711200">
            <a:lnSpc>
              <a:spcPct val="90000"/>
            </a:lnSpc>
            <a:spcBef>
              <a:spcPct val="0"/>
            </a:spcBef>
            <a:spcAft>
              <a:spcPct val="35000"/>
            </a:spcAft>
          </a:pPr>
          <a:r>
            <a:rPr lang="zh-TW" altLang="en-US" sz="1600" b="0" kern="1200" dirty="0" smtClean="0">
              <a:solidFill>
                <a:schemeClr val="tx1"/>
              </a:solidFill>
              <a:latin typeface="微軟正黑體" pitchFamily="34" charset="-120"/>
              <a:ea typeface="微軟正黑體" pitchFamily="34" charset="-120"/>
            </a:rPr>
            <a:t>請點選「上傳書目延後公開申請書」，並上傳「靜宜大學博碩士學位紙本論文及電子論文摘要</a:t>
          </a:r>
          <a:r>
            <a:rPr lang="en-US" altLang="zh-TW" sz="1600" b="0" kern="1200" dirty="0" smtClean="0">
              <a:solidFill>
                <a:schemeClr val="tx1"/>
              </a:solidFill>
              <a:latin typeface="微軟正黑體" pitchFamily="34" charset="-120"/>
              <a:ea typeface="微軟正黑體" pitchFamily="34" charset="-120"/>
            </a:rPr>
            <a:t>【</a:t>
          </a:r>
          <a:r>
            <a:rPr lang="zh-TW" altLang="en-US" sz="1600" b="0" kern="1200" dirty="0" smtClean="0">
              <a:solidFill>
                <a:schemeClr val="tx1"/>
              </a:solidFill>
              <a:latin typeface="微軟正黑體" pitchFamily="34" charset="-120"/>
              <a:ea typeface="微軟正黑體" pitchFamily="34" charset="-120"/>
            </a:rPr>
            <a:t>延後公開</a:t>
          </a:r>
          <a:r>
            <a:rPr lang="en-US" altLang="zh-TW" sz="1600" b="0" kern="1200" dirty="0" smtClean="0">
              <a:solidFill>
                <a:schemeClr val="tx1"/>
              </a:solidFill>
              <a:latin typeface="微軟正黑體" pitchFamily="34" charset="-120"/>
              <a:ea typeface="微軟正黑體" pitchFamily="34" charset="-120"/>
            </a:rPr>
            <a:t>】</a:t>
          </a:r>
          <a:r>
            <a:rPr lang="zh-TW" altLang="en-US" sz="1600" b="0" kern="1200" dirty="0" smtClean="0">
              <a:solidFill>
                <a:schemeClr val="tx1"/>
              </a:solidFill>
              <a:latin typeface="微軟正黑體" pitchFamily="34" charset="-120"/>
              <a:ea typeface="微軟正黑體" pitchFamily="34" charset="-120"/>
            </a:rPr>
            <a:t>申請書」</a:t>
          </a:r>
          <a:endParaRPr lang="zh-TW" altLang="en-US" sz="1600" b="0" kern="1200" dirty="0">
            <a:latin typeface="微軟正黑體" panose="020B0604030504040204" pitchFamily="34" charset="-120"/>
            <a:ea typeface="微軟正黑體" panose="020B0604030504040204" pitchFamily="34" charset="-120"/>
          </a:endParaRPr>
        </a:p>
      </dsp:txBody>
      <dsp:txXfrm>
        <a:off x="42392" y="42392"/>
        <a:ext cx="5783000" cy="1362576"/>
      </dsp:txXfrm>
    </dsp:sp>
    <dsp:sp modelId="{35CF19F7-768C-43DB-B8FB-75AD6C5BB5A9}">
      <dsp:nvSpPr>
        <dsp:cNvPr id="0" name=""/>
        <dsp:cNvSpPr/>
      </dsp:nvSpPr>
      <dsp:spPr>
        <a:xfrm>
          <a:off x="648071" y="1688587"/>
          <a:ext cx="7344816" cy="1447360"/>
        </a:xfrm>
        <a:prstGeom prst="roundRect">
          <a:avLst>
            <a:gd name="adj" fmla="val 10000"/>
          </a:avLst>
        </a:prstGeom>
        <a:solidFill>
          <a:schemeClr val="bg1">
            <a:lumMod val="95000"/>
          </a:schemeClr>
        </a:solidFill>
        <a:ln w="25400" cap="flat" cmpd="sng" algn="ctr">
          <a:solidFill>
            <a:schemeClr val="bg1">
              <a:lumMod val="8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0" kern="1200" dirty="0" smtClean="0">
              <a:solidFill>
                <a:schemeClr val="tx1"/>
              </a:solidFill>
              <a:latin typeface="微軟正黑體" pitchFamily="34" charset="-120"/>
              <a:ea typeface="微軟正黑體" pitchFamily="34" charset="-120"/>
            </a:rPr>
            <a:t>若要</a:t>
          </a:r>
          <a:r>
            <a:rPr lang="zh-TW" altLang="en-US" sz="1600" b="0" kern="1200" dirty="0" smtClean="0">
              <a:solidFill>
                <a:srgbClr val="FF0000"/>
              </a:solidFill>
              <a:latin typeface="微軟正黑體" pitchFamily="34" charset="-120"/>
              <a:ea typeface="微軟正黑體" pitchFamily="34" charset="-120"/>
            </a:rPr>
            <a:t>延後公開靜宜典藏之紙本論文</a:t>
          </a:r>
          <a:r>
            <a:rPr lang="zh-TW" altLang="en-US" sz="1600" b="0" kern="1200" dirty="0" smtClean="0">
              <a:solidFill>
                <a:schemeClr val="tx1"/>
              </a:solidFill>
              <a:latin typeface="微軟正黑體" pitchFamily="34" charset="-120"/>
              <a:ea typeface="微軟正黑體" pitchFamily="34" charset="-120"/>
            </a:rPr>
            <a:t>：</a:t>
          </a:r>
          <a:endParaRPr lang="en-US" altLang="zh-TW" sz="1600" b="0" kern="1200" dirty="0" smtClean="0">
            <a:solidFill>
              <a:schemeClr val="tx1"/>
            </a:solidFill>
            <a:latin typeface="微軟正黑體" pitchFamily="34" charset="-120"/>
            <a:ea typeface="微軟正黑體" pitchFamily="34" charset="-120"/>
          </a:endParaRPr>
        </a:p>
        <a:p>
          <a:pPr lvl="0" algn="l" defTabSz="711200">
            <a:lnSpc>
              <a:spcPct val="90000"/>
            </a:lnSpc>
            <a:spcBef>
              <a:spcPct val="0"/>
            </a:spcBef>
            <a:spcAft>
              <a:spcPct val="35000"/>
            </a:spcAft>
          </a:pPr>
          <a:r>
            <a:rPr lang="zh-TW" altLang="en-US" sz="1600" b="0" kern="1200" dirty="0" smtClean="0">
              <a:solidFill>
                <a:schemeClr val="tx1"/>
              </a:solidFill>
              <a:latin typeface="微軟正黑體" pitchFamily="34" charset="-120"/>
              <a:ea typeface="微軟正黑體" pitchFamily="34" charset="-120"/>
            </a:rPr>
            <a:t>請跑離校手續時，繳交一份「靜宜大學博碩士學位紙本論文及電子論文摘要</a:t>
          </a:r>
          <a:r>
            <a:rPr lang="en-US" altLang="zh-TW" sz="1600" b="0" kern="1200" dirty="0" smtClean="0">
              <a:solidFill>
                <a:schemeClr val="tx1"/>
              </a:solidFill>
              <a:latin typeface="微軟正黑體" pitchFamily="34" charset="-120"/>
              <a:ea typeface="微軟正黑體" pitchFamily="34" charset="-120"/>
            </a:rPr>
            <a:t>【</a:t>
          </a:r>
          <a:r>
            <a:rPr lang="zh-TW" altLang="en-US" sz="1600" b="0" kern="1200" dirty="0" smtClean="0">
              <a:solidFill>
                <a:schemeClr val="tx1"/>
              </a:solidFill>
              <a:latin typeface="微軟正黑體" pitchFamily="34" charset="-120"/>
              <a:ea typeface="微軟正黑體" pitchFamily="34" charset="-120"/>
            </a:rPr>
            <a:t>延後公開</a:t>
          </a:r>
          <a:r>
            <a:rPr lang="en-US" altLang="zh-TW" sz="1600" b="0" kern="1200" dirty="0" smtClean="0">
              <a:solidFill>
                <a:schemeClr val="tx1"/>
              </a:solidFill>
              <a:latin typeface="微軟正黑體" pitchFamily="34" charset="-120"/>
              <a:ea typeface="微軟正黑體" pitchFamily="34" charset="-120"/>
            </a:rPr>
            <a:t>】</a:t>
          </a:r>
          <a:r>
            <a:rPr lang="zh-TW" altLang="en-US" sz="1600" b="0" kern="1200" dirty="0" smtClean="0">
              <a:solidFill>
                <a:schemeClr val="tx1"/>
              </a:solidFill>
              <a:latin typeface="微軟正黑體" pitchFamily="34" charset="-120"/>
              <a:ea typeface="微軟正黑體" pitchFamily="34" charset="-120"/>
            </a:rPr>
            <a:t>申請書」到圖書館一樓參考櫃台。</a:t>
          </a:r>
          <a:endParaRPr lang="zh-TW" altLang="en-US" sz="1600" b="0" kern="1200" dirty="0">
            <a:latin typeface="微軟正黑體" panose="020B0604030504040204" pitchFamily="34" charset="-120"/>
            <a:ea typeface="微軟正黑體" panose="020B0604030504040204" pitchFamily="34" charset="-120"/>
          </a:endParaRPr>
        </a:p>
      </dsp:txBody>
      <dsp:txXfrm>
        <a:off x="690463" y="1730979"/>
        <a:ext cx="5671175" cy="1362576"/>
      </dsp:txXfrm>
    </dsp:sp>
    <dsp:sp modelId="{FA175537-B067-4068-A3B8-35ADE11F6339}">
      <dsp:nvSpPr>
        <dsp:cNvPr id="0" name=""/>
        <dsp:cNvSpPr/>
      </dsp:nvSpPr>
      <dsp:spPr>
        <a:xfrm>
          <a:off x="1296143" y="3377175"/>
          <a:ext cx="7344816" cy="1447360"/>
        </a:xfrm>
        <a:prstGeom prst="roundRect">
          <a:avLst>
            <a:gd name="adj" fmla="val 10000"/>
          </a:avLst>
        </a:prstGeom>
        <a:solidFill>
          <a:schemeClr val="bg1">
            <a:lumMod val="95000"/>
          </a:schemeClr>
        </a:solidFill>
        <a:ln w="25400" cap="flat" cmpd="sng" algn="ctr">
          <a:solidFill>
            <a:schemeClr val="bg1">
              <a:lumMod val="8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zh-TW" altLang="en-US" sz="1600" b="0" kern="1200" dirty="0" smtClean="0">
              <a:solidFill>
                <a:schemeClr val="tx1"/>
              </a:solidFill>
              <a:latin typeface="微軟正黑體" pitchFamily="34" charset="-120"/>
              <a:ea typeface="微軟正黑體" pitchFamily="34" charset="-120"/>
            </a:rPr>
            <a:t>若要</a:t>
          </a:r>
          <a:r>
            <a:rPr lang="zh-TW" altLang="en-US" sz="1600" b="0" kern="1200" dirty="0" smtClean="0">
              <a:solidFill>
                <a:srgbClr val="FF0000"/>
              </a:solidFill>
              <a:latin typeface="微軟正黑體" pitchFamily="34" charset="-120"/>
              <a:ea typeface="微軟正黑體" pitchFamily="34" charset="-120"/>
            </a:rPr>
            <a:t>延後公開國圖典藏之紙本論文</a:t>
          </a:r>
          <a:r>
            <a:rPr lang="zh-TW" altLang="en-US" sz="1600" b="0" kern="1200" dirty="0" smtClean="0">
              <a:solidFill>
                <a:schemeClr val="tx1"/>
              </a:solidFill>
              <a:latin typeface="微軟正黑體" pitchFamily="34" charset="-120"/>
              <a:ea typeface="微軟正黑體" pitchFamily="34" charset="-120"/>
            </a:rPr>
            <a:t>：</a:t>
          </a:r>
          <a:endParaRPr lang="en-US" altLang="zh-TW" sz="1600" b="0" kern="1200" dirty="0" smtClean="0">
            <a:solidFill>
              <a:schemeClr val="tx1"/>
            </a:solidFill>
            <a:latin typeface="微軟正黑體" pitchFamily="34" charset="-120"/>
            <a:ea typeface="微軟正黑體" pitchFamily="34" charset="-120"/>
          </a:endParaRPr>
        </a:p>
        <a:p>
          <a:pPr lvl="0" algn="l" defTabSz="711200">
            <a:lnSpc>
              <a:spcPct val="90000"/>
            </a:lnSpc>
            <a:spcBef>
              <a:spcPct val="0"/>
            </a:spcBef>
            <a:spcAft>
              <a:spcPct val="35000"/>
            </a:spcAft>
          </a:pPr>
          <a:r>
            <a:rPr lang="zh-TW" altLang="en-US" sz="1600" b="0" kern="1200" dirty="0" smtClean="0">
              <a:solidFill>
                <a:schemeClr val="tx1"/>
              </a:solidFill>
              <a:latin typeface="微軟正黑體" pitchFamily="34" charset="-120"/>
              <a:ea typeface="微軟正黑體" pitchFamily="34" charset="-120"/>
            </a:rPr>
            <a:t>請跑離校手續時，在繳交到綜合業務組的紙本論文內，夾附一份「國家圖書館博碩士學位紙本論文</a:t>
          </a:r>
          <a:r>
            <a:rPr lang="en-US" altLang="zh-TW" sz="1600" b="0" kern="1200" dirty="0" smtClean="0">
              <a:solidFill>
                <a:schemeClr val="tx1"/>
              </a:solidFill>
              <a:latin typeface="微軟正黑體" pitchFamily="34" charset="-120"/>
              <a:ea typeface="微軟正黑體" pitchFamily="34" charset="-120"/>
            </a:rPr>
            <a:t>【</a:t>
          </a:r>
          <a:r>
            <a:rPr lang="zh-TW" altLang="en-US" sz="1600" b="0" kern="1200" dirty="0" smtClean="0">
              <a:solidFill>
                <a:schemeClr val="tx1"/>
              </a:solidFill>
              <a:latin typeface="微軟正黑體" pitchFamily="34" charset="-120"/>
              <a:ea typeface="微軟正黑體" pitchFamily="34" charset="-120"/>
            </a:rPr>
            <a:t>延後公開</a:t>
          </a:r>
          <a:r>
            <a:rPr lang="en-US" altLang="zh-TW" sz="1600" b="0" kern="1200" dirty="0" smtClean="0">
              <a:solidFill>
                <a:schemeClr val="tx1"/>
              </a:solidFill>
              <a:latin typeface="微軟正黑體" pitchFamily="34" charset="-120"/>
              <a:ea typeface="微軟正黑體" pitchFamily="34" charset="-120"/>
            </a:rPr>
            <a:t>】</a:t>
          </a:r>
          <a:r>
            <a:rPr lang="zh-TW" altLang="en-US" sz="1600" b="0" kern="1200" dirty="0" smtClean="0">
              <a:solidFill>
                <a:schemeClr val="tx1"/>
              </a:solidFill>
              <a:latin typeface="微軟正黑體" pitchFamily="34" charset="-120"/>
              <a:ea typeface="微軟正黑體" pitchFamily="34" charset="-120"/>
            </a:rPr>
            <a:t>申請書」。</a:t>
          </a:r>
          <a:endParaRPr lang="zh-TW" altLang="en-US" sz="1600" b="0" kern="1200" dirty="0">
            <a:latin typeface="微軟正黑體" panose="020B0604030504040204" pitchFamily="34" charset="-120"/>
            <a:ea typeface="微軟正黑體" panose="020B0604030504040204" pitchFamily="34" charset="-120"/>
          </a:endParaRPr>
        </a:p>
      </dsp:txBody>
      <dsp:txXfrm>
        <a:off x="1338535" y="3419567"/>
        <a:ext cx="5671175" cy="1362576"/>
      </dsp:txXfrm>
    </dsp:sp>
    <dsp:sp modelId="{ADCC11F1-4495-4C12-B7B3-41311FA77C87}">
      <dsp:nvSpPr>
        <dsp:cNvPr id="0" name=""/>
        <dsp:cNvSpPr/>
      </dsp:nvSpPr>
      <dsp:spPr>
        <a:xfrm>
          <a:off x="6404031" y="1097581"/>
          <a:ext cx="940784" cy="940784"/>
        </a:xfrm>
        <a:prstGeom prst="downArrow">
          <a:avLst>
            <a:gd name="adj1" fmla="val 55000"/>
            <a:gd name="adj2" fmla="val 45000"/>
          </a:avLst>
        </a:prstGeom>
        <a:solidFill>
          <a:srgbClr val="00B0F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zh-TW" altLang="en-US" sz="3000" kern="1200">
            <a:latin typeface="微軟正黑體" panose="020B0604030504040204" pitchFamily="34" charset="-120"/>
            <a:ea typeface="微軟正黑體" panose="020B0604030504040204" pitchFamily="34" charset="-120"/>
          </a:endParaRPr>
        </a:p>
      </dsp:txBody>
      <dsp:txXfrm>
        <a:off x="6615707" y="1097581"/>
        <a:ext cx="517432" cy="707940"/>
      </dsp:txXfrm>
    </dsp:sp>
    <dsp:sp modelId="{CD31D08B-8B70-416B-B6DE-675A54A9FEA1}">
      <dsp:nvSpPr>
        <dsp:cNvPr id="0" name=""/>
        <dsp:cNvSpPr/>
      </dsp:nvSpPr>
      <dsp:spPr>
        <a:xfrm>
          <a:off x="7052103" y="2776520"/>
          <a:ext cx="940784" cy="940784"/>
        </a:xfrm>
        <a:prstGeom prst="downArrow">
          <a:avLst>
            <a:gd name="adj1" fmla="val 55000"/>
            <a:gd name="adj2" fmla="val 45000"/>
          </a:avLst>
        </a:prstGeom>
        <a:solidFill>
          <a:srgbClr val="00B0F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zh-TW" altLang="en-US" sz="3000" kern="1200">
            <a:latin typeface="微軟正黑體" panose="020B0604030504040204" pitchFamily="34" charset="-120"/>
            <a:ea typeface="微軟正黑體" panose="020B0604030504040204" pitchFamily="34" charset="-120"/>
          </a:endParaRPr>
        </a:p>
      </dsp:txBody>
      <dsp:txXfrm>
        <a:off x="7263779" y="2776520"/>
        <a:ext cx="517432" cy="70794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12A5B7-6659-4493-B24E-DFA48F463C42}" type="datetimeFigureOut">
              <a:rPr lang="zh-TW" altLang="en-US" smtClean="0"/>
              <a:t>2020/5/13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0015A0-0C56-4728-8732-B6A8DF299753}" type="slidenum">
              <a:rPr lang="zh-TW" altLang="en-US" smtClean="0"/>
              <a:t>‹#›</a:t>
            </a:fld>
            <a:endParaRPr lang="zh-TW" altLang="en-US"/>
          </a:p>
        </p:txBody>
      </p:sp>
    </p:spTree>
    <p:extLst>
      <p:ext uri="{BB962C8B-B14F-4D97-AF65-F5344CB8AC3E}">
        <p14:creationId xmlns:p14="http://schemas.microsoft.com/office/powerpoint/2010/main" val="3476363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5f391192_0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5f391192_0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投影片圖像版面配置區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smtClean="0"/>
          </a:p>
        </p:txBody>
      </p:sp>
      <p:sp>
        <p:nvSpPr>
          <p:cNvPr id="3174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1FC6F89D-5DA3-4AFB-BC3B-4B959AF39E59}" type="slidenum">
              <a:rPr lang="zh-TW" altLang="en-US" sz="1200" smtClean="0"/>
              <a:pPr/>
              <a:t>67</a:t>
            </a:fld>
            <a:endParaRPr lang="en-US" altLang="zh-TW" sz="1200" smtClean="0"/>
          </a:p>
        </p:txBody>
      </p:sp>
    </p:spTree>
    <p:extLst>
      <p:ext uri="{BB962C8B-B14F-4D97-AF65-F5344CB8AC3E}">
        <p14:creationId xmlns:p14="http://schemas.microsoft.com/office/powerpoint/2010/main" val="1446724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圖像版面配置區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 typeface="Wingdings" panose="05000000000000000000" pitchFamily="2" charset="2"/>
              <a:buChar char="Ø"/>
            </a:pPr>
            <a:r>
              <a:rPr lang="zh-TW" altLang="en-US" sz="1400" smtClean="0">
                <a:latin typeface="Arial" panose="020B0604020202020204" pitchFamily="34" charset="0"/>
                <a:ea typeface="標楷體" panose="03000509000000000000" pitchFamily="65" charset="-120"/>
              </a:rPr>
              <a:t>上傳檔案保存方式</a:t>
            </a:r>
            <a:r>
              <a:rPr lang="en-US" altLang="zh-TW" sz="1400" smtClean="0">
                <a:latin typeface="Arial" panose="020B0604020202020204" pitchFamily="34" charset="0"/>
                <a:ea typeface="標楷體" panose="03000509000000000000" pitchFamily="65" charset="-120"/>
              </a:rPr>
              <a:t>-</a:t>
            </a:r>
          </a:p>
          <a:p>
            <a:pPr>
              <a:lnSpc>
                <a:spcPct val="105000"/>
              </a:lnSpc>
            </a:pPr>
            <a:r>
              <a:rPr lang="zh-TW" altLang="en-US" b="1" smtClean="0">
                <a:latin typeface="Arial" panose="020B0604020202020204" pitchFamily="34" charset="0"/>
                <a:ea typeface="標楷體" panose="03000509000000000000" pitchFamily="65" charset="-120"/>
              </a:rPr>
              <a:t>     </a:t>
            </a:r>
            <a:r>
              <a:rPr lang="en-US" altLang="zh-TW" smtClean="0">
                <a:latin typeface="Arial" panose="020B0604020202020204" pitchFamily="34" charset="0"/>
                <a:ea typeface="標楷體" panose="03000509000000000000" pitchFamily="65" charset="-120"/>
              </a:rPr>
              <a:t>Turnitin </a:t>
            </a:r>
            <a:r>
              <a:rPr lang="zh-TW" altLang="en-US" smtClean="0">
                <a:latin typeface="Arial" panose="020B0604020202020204" pitchFamily="34" charset="0"/>
                <a:ea typeface="標楷體" panose="03000509000000000000" pitchFamily="65" charset="-120"/>
              </a:rPr>
              <a:t>已獲頒 </a:t>
            </a:r>
            <a:r>
              <a:rPr lang="en-US" altLang="zh-TW" b="1" smtClean="0">
                <a:solidFill>
                  <a:srgbClr val="00B050"/>
                </a:solidFill>
                <a:latin typeface="Arial" panose="020B0604020202020204" pitchFamily="34" charset="0"/>
                <a:ea typeface="標楷體" panose="03000509000000000000" pitchFamily="65" charset="-120"/>
              </a:rPr>
              <a:t>TRUSTe </a:t>
            </a:r>
            <a:r>
              <a:rPr lang="zh-TW" altLang="en-US" b="1" smtClean="0">
                <a:solidFill>
                  <a:srgbClr val="00B050"/>
                </a:solidFill>
                <a:latin typeface="Arial" panose="020B0604020202020204" pitchFamily="34" charset="0"/>
                <a:ea typeface="標楷體" panose="03000509000000000000" pitchFamily="65" charset="-120"/>
              </a:rPr>
              <a:t>的「隱私權標章」</a:t>
            </a:r>
            <a:r>
              <a:rPr lang="zh-TW" altLang="en-US" smtClean="0">
                <a:latin typeface="Arial" panose="020B0604020202020204" pitchFamily="34" charset="0"/>
                <a:ea typeface="標楷體" panose="03000509000000000000" pitchFamily="65" charset="-120"/>
              </a:rPr>
              <a:t>，其內容及系統處理模式皆經 </a:t>
            </a:r>
            <a:r>
              <a:rPr lang="en-US" altLang="zh-TW" smtClean="0">
                <a:latin typeface="Arial" panose="020B0604020202020204" pitchFamily="34" charset="0"/>
                <a:ea typeface="標楷體" panose="03000509000000000000" pitchFamily="65" charset="-120"/>
              </a:rPr>
              <a:t>TRUSTe </a:t>
            </a:r>
            <a:r>
              <a:rPr lang="zh-TW" altLang="en-US" smtClean="0">
                <a:latin typeface="Arial" panose="020B0604020202020204" pitchFamily="34" charset="0"/>
                <a:ea typeface="標楷體" panose="03000509000000000000" pitchFamily="65" charset="-120"/>
              </a:rPr>
              <a:t>審查，符合 </a:t>
            </a:r>
            <a:r>
              <a:rPr lang="en-US" altLang="zh-TW" smtClean="0">
                <a:latin typeface="Arial" panose="020B0604020202020204" pitchFamily="34" charset="0"/>
                <a:ea typeface="標楷體" panose="03000509000000000000" pitchFamily="65" charset="-120"/>
              </a:rPr>
              <a:t>TRUSTe </a:t>
            </a:r>
            <a:r>
              <a:rPr lang="zh-TW" altLang="en-US" smtClean="0">
                <a:latin typeface="Arial" panose="020B0604020202020204" pitchFamily="34" charset="0"/>
                <a:ea typeface="標楷體" panose="03000509000000000000" pitchFamily="65" charset="-120"/>
              </a:rPr>
              <a:t>的規範，其中包括資料存取途徑、可信賴性，以及個人資訊收集與應用。</a:t>
            </a:r>
          </a:p>
          <a:p>
            <a:pPr>
              <a:lnSpc>
                <a:spcPct val="105000"/>
              </a:lnSpc>
            </a:pPr>
            <a:r>
              <a:rPr lang="zh-TW" altLang="en-US" smtClean="0">
                <a:latin typeface="Arial" panose="020B0604020202020204" pitchFamily="34" charset="0"/>
                <a:ea typeface="標楷體" panose="03000509000000000000" pitchFamily="65" charset="-120"/>
              </a:rPr>
              <a:t>      當使用者同意將其文章上傳至</a:t>
            </a:r>
            <a:r>
              <a:rPr lang="en-US" altLang="zh-TW" b="1" smtClean="0">
                <a:latin typeface="Arial" panose="020B0604020202020204" pitchFamily="34" charset="0"/>
                <a:ea typeface="標楷體" panose="03000509000000000000" pitchFamily="65" charset="-120"/>
              </a:rPr>
              <a:t>Turn</a:t>
            </a:r>
            <a:r>
              <a:rPr lang="en-US" altLang="zh-TW" b="1" smtClean="0">
                <a:solidFill>
                  <a:srgbClr val="FC1F08"/>
                </a:solidFill>
                <a:latin typeface="Arial" panose="020B0604020202020204" pitchFamily="34" charset="0"/>
                <a:ea typeface="標楷體" panose="03000509000000000000" pitchFamily="65" charset="-120"/>
              </a:rPr>
              <a:t>it</a:t>
            </a:r>
            <a:r>
              <a:rPr lang="en-US" altLang="zh-TW" b="1" smtClean="0">
                <a:latin typeface="Arial" panose="020B0604020202020204" pitchFamily="34" charset="0"/>
                <a:ea typeface="標楷體" panose="03000509000000000000" pitchFamily="65" charset="-120"/>
              </a:rPr>
              <a:t>in Server </a:t>
            </a:r>
            <a:r>
              <a:rPr lang="zh-TW" altLang="en-US" smtClean="0">
                <a:latin typeface="Arial" panose="020B0604020202020204" pitchFamily="34" charset="0"/>
                <a:ea typeface="標楷體" panose="03000509000000000000" pitchFamily="65" charset="-120"/>
              </a:rPr>
              <a:t>，即表示此文章已成為</a:t>
            </a:r>
            <a:r>
              <a:rPr lang="en-US" altLang="zh-TW" b="1" smtClean="0">
                <a:latin typeface="Arial" panose="020B0604020202020204" pitchFamily="34" charset="0"/>
                <a:ea typeface="標楷體" panose="03000509000000000000" pitchFamily="65" charset="-120"/>
              </a:rPr>
              <a:t>Turn</a:t>
            </a:r>
            <a:r>
              <a:rPr lang="en-US" altLang="zh-TW" b="1" smtClean="0">
                <a:solidFill>
                  <a:srgbClr val="FC1F08"/>
                </a:solidFill>
                <a:latin typeface="Arial" panose="020B0604020202020204" pitchFamily="34" charset="0"/>
                <a:ea typeface="標楷體" panose="03000509000000000000" pitchFamily="65" charset="-120"/>
              </a:rPr>
              <a:t>it</a:t>
            </a:r>
            <a:r>
              <a:rPr lang="en-US" altLang="zh-TW" b="1" smtClean="0">
                <a:latin typeface="Arial" panose="020B0604020202020204" pitchFamily="34" charset="0"/>
                <a:ea typeface="標楷體" panose="03000509000000000000" pitchFamily="65" charset="-120"/>
              </a:rPr>
              <a:t>in</a:t>
            </a:r>
            <a:r>
              <a:rPr lang="zh-TW" altLang="en-US" smtClean="0">
                <a:latin typeface="Arial" panose="020B0604020202020204" pitchFamily="34" charset="0"/>
                <a:ea typeface="標楷體" panose="03000509000000000000" pitchFamily="65" charset="-120"/>
              </a:rPr>
              <a:t>全球比對資源之一，所有使用者均可以比對到此文章，但</a:t>
            </a:r>
            <a:r>
              <a:rPr lang="zh-TW" altLang="en-US" b="1" smtClean="0">
                <a:solidFill>
                  <a:srgbClr val="FF0000"/>
                </a:solidFill>
                <a:latin typeface="Arial" panose="020B0604020202020204" pitchFamily="34" charset="0"/>
                <a:ea typeface="標楷體" panose="03000509000000000000" pitchFamily="65" charset="-120"/>
              </a:rPr>
              <a:t>若要看到全文則仍須經由原著作者同意</a:t>
            </a:r>
            <a:endParaRPr lang="zh-TW" altLang="en-US" smtClean="0"/>
          </a:p>
        </p:txBody>
      </p:sp>
      <p:sp>
        <p:nvSpPr>
          <p:cNvPr id="3379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F7B92973-32F8-4C5A-A737-5E5826DBCA68}" type="slidenum">
              <a:rPr lang="zh-TW" altLang="en-US" sz="1200" smtClean="0"/>
              <a:pPr/>
              <a:t>68</a:t>
            </a:fld>
            <a:endParaRPr lang="en-US" altLang="zh-TW" sz="1200" smtClean="0"/>
          </a:p>
        </p:txBody>
      </p:sp>
    </p:spTree>
    <p:extLst>
      <p:ext uri="{BB962C8B-B14F-4D97-AF65-F5344CB8AC3E}">
        <p14:creationId xmlns:p14="http://schemas.microsoft.com/office/powerpoint/2010/main" val="2067510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8"/>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78AEA625-E7F6-479E-8B2C-D7D707A7D96D}" type="datetime1">
              <a:rPr lang="zh-TW" altLang="en-US" smtClean="0"/>
              <a:t>2020/5/13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3238386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4D0EA0B-C6DC-4DF6-8CEB-12E74AA2737D}" type="datetime1">
              <a:rPr lang="zh-TW" altLang="en-US" smtClean="0"/>
              <a:t>2020/5/13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3655630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0"/>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40"/>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CFA7ACE-1242-4B60-ACEE-37347E363C47}" type="datetime1">
              <a:rPr lang="zh-TW" altLang="en-US" smtClean="0"/>
              <a:t>2020/5/13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225219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 background">
  <p:cSld name="Image background">
    <p:spTree>
      <p:nvGrpSpPr>
        <p:cNvPr id="1" name="Shape 50"/>
        <p:cNvGrpSpPr/>
        <p:nvPr/>
      </p:nvGrpSpPr>
      <p:grpSpPr>
        <a:xfrm>
          <a:off x="0" y="0"/>
          <a:ext cx="0" cy="0"/>
          <a:chOff x="0" y="0"/>
          <a:chExt cx="0" cy="0"/>
        </a:xfrm>
      </p:grpSpPr>
      <p:sp>
        <p:nvSpPr>
          <p:cNvPr id="52" name="Google Shape;52;p13"/>
          <p:cNvSpPr txBox="1">
            <a:spLocks noGrp="1"/>
          </p:cNvSpPr>
          <p:nvPr>
            <p:ph type="sldNum" idx="12"/>
          </p:nvPr>
        </p:nvSpPr>
        <p:spPr>
          <a:xfrm>
            <a:off x="4297650" y="6195733"/>
            <a:ext cx="548700" cy="6620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44413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06E948C3-A5A3-4608-BD50-3E875C4C3C97}" type="datetime1">
              <a:rPr lang="zh-TW" altLang="en-US" smtClean="0"/>
              <a:t>2020/5/13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1283655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1"/>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9E0155E7-170C-40C2-9902-2D80DDF0F4AC}" type="datetime1">
              <a:rPr lang="zh-TW" altLang="en-US" smtClean="0"/>
              <a:t>2020/5/13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396118321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8BB91168-8C49-4899-BFEA-8CF2EE47BDED}" type="datetime1">
              <a:rPr lang="zh-TW" altLang="en-US" smtClean="0"/>
              <a:t>2020/5/13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877115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847AB9F7-3E78-4A56-A405-13F9AC67F627}" type="datetime1">
              <a:rPr lang="zh-TW" altLang="en-US" smtClean="0"/>
              <a:t>2020/5/13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1355585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B578F29D-B898-4E5F-9710-8F9F24A93A30}" type="datetime1">
              <a:rPr lang="zh-TW" altLang="en-US" smtClean="0"/>
              <a:t>2020/5/13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3781336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DB49DE3-B38E-4E52-A253-76D44F574044}" type="datetime1">
              <a:rPr lang="zh-TW" altLang="en-US" smtClean="0"/>
              <a:t>2020/5/13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1989605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4" y="273049"/>
            <a:ext cx="3008313" cy="1162051"/>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F663A7D-FDB1-4E31-BCDD-E2BC6B65D740}" type="datetime1">
              <a:rPr lang="zh-TW" altLang="en-US" smtClean="0"/>
              <a:t>2020/5/13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2530774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1"/>
            <a:ext cx="5486400" cy="566739"/>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D39930E-5415-410E-8C51-037B57BD6780}" type="datetime1">
              <a:rPr lang="zh-TW" altLang="en-US" smtClean="0"/>
              <a:t>2020/5/13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10678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0155E7-170C-40C2-9902-2D80DDF0F4AC}" type="datetime1">
              <a:rPr lang="zh-TW" altLang="en-US" smtClean="0"/>
              <a:t>2020/5/13</a:t>
            </a:fld>
            <a:endParaRPr lang="zh-TW" altLang="en-US"/>
          </a:p>
        </p:txBody>
      </p:sp>
      <p:sp>
        <p:nvSpPr>
          <p:cNvPr id="5" name="頁尾版面配置區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6A649C-EF85-489C-AD80-E31BA389DF28}" type="slidenum">
              <a:rPr lang="zh-TW" altLang="en-US" smtClean="0"/>
              <a:pPr/>
              <a:t>‹#›</a:t>
            </a:fld>
            <a:endParaRPr lang="zh-TW" altLang="en-US"/>
          </a:p>
        </p:txBody>
      </p:sp>
    </p:spTree>
    <p:extLst>
      <p:ext uri="{BB962C8B-B14F-4D97-AF65-F5344CB8AC3E}">
        <p14:creationId xmlns:p14="http://schemas.microsoft.com/office/powerpoint/2010/main" val="385525609"/>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5"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boca.gov.tw/sp.asp?xdURL=E2C/c2102-5.asp&amp;CtNode=677&amp;mp=1"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boca.gov.tw/sp.asp?xdURL=E2C/c2102-5.asp&amp;CtNode=677&amp;mp=1"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cloud.ncl.edu.tw/pu/upload.php"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3" Type="http://schemas.openxmlformats.org/officeDocument/2006/relationships/image" Target="../media/image36.tmp"/><Relationship Id="rId2" Type="http://schemas.openxmlformats.org/officeDocument/2006/relationships/image" Target="../media/image35.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image" Target="../media/image37.tm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42.xml"/><Relationship Id="rId1" Type="http://schemas.openxmlformats.org/officeDocument/2006/relationships/slideLayout" Target="../slideLayouts/slideLayout2.xml"/><Relationship Id="rId4" Type="http://schemas.openxmlformats.org/officeDocument/2006/relationships/slide" Target="slide43.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cloud.ncl.edu.tw/new_file_download.php?Pact=FileDownLoad&amp;Pval=12450" TargetMode="External"/><Relationship Id="rId2" Type="http://schemas.openxmlformats.org/officeDocument/2006/relationships/hyperlink" Target="http://cloud.ncl.edu.tw/new_file_download.php?Pact=FileDownLoad&amp;Pval=12449"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ndltd.ncl.edu.tw/cgi-bin/gs32/gsweb.cgi/ccd=nCsYLS/webmge?switchlang=tw" TargetMode="External"/><Relationship Id="rId2" Type="http://schemas.openxmlformats.org/officeDocument/2006/relationships/hyperlink" Target="http://cloud.ncl.edu.tw/pu/index.php"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blog.xuite.net/amanna/test/10628002" TargetMode="External"/><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6.tmp"/><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7.tmp"/><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8.tmp"/><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2479437"/>
            <a:ext cx="7772400" cy="1470025"/>
          </a:xfrm>
        </p:spPr>
        <p:txBody>
          <a:bodyPr>
            <a:normAutofit fontScale="90000"/>
          </a:bodyPr>
          <a:lstStyle/>
          <a:p>
            <a:r>
              <a:rPr lang="zh-TW" altLang="en-US" dirty="0">
                <a:latin typeface="微軟正黑體" panose="020B0604030504040204" pitchFamily="34" charset="-120"/>
                <a:ea typeface="微軟正黑體" panose="020B0604030504040204" pitchFamily="34" charset="-120"/>
              </a:rPr>
              <a:t>靜宜</a:t>
            </a:r>
            <a:r>
              <a:rPr lang="zh-TW" altLang="en-US" dirty="0" smtClean="0">
                <a:latin typeface="微軟正黑體" panose="020B0604030504040204" pitchFamily="34" charset="-120"/>
                <a:ea typeface="微軟正黑體" panose="020B0604030504040204" pitchFamily="34" charset="-120"/>
              </a:rPr>
              <a:t>大學</a:t>
            </a:r>
            <a:r>
              <a:rPr lang="en-US" altLang="zh-TW" dirty="0" smtClean="0">
                <a:latin typeface="微軟正黑體" panose="020B0604030504040204" pitchFamily="34" charset="-120"/>
                <a:ea typeface="微軟正黑體" panose="020B0604030504040204" pitchFamily="34" charset="-120"/>
              </a:rPr>
              <a:t/>
            </a:r>
            <a:br>
              <a:rPr lang="en-US" altLang="zh-TW" dirty="0" smtClean="0">
                <a:latin typeface="微軟正黑體" panose="020B0604030504040204" pitchFamily="34" charset="-120"/>
                <a:ea typeface="微軟正黑體" panose="020B0604030504040204" pitchFamily="34" charset="-120"/>
              </a:rPr>
            </a:br>
            <a:r>
              <a:rPr lang="en-US" altLang="zh-TW" sz="4000" dirty="0" smtClean="0">
                <a:latin typeface="微軟正黑體" panose="020B0604030504040204" pitchFamily="34" charset="-120"/>
                <a:ea typeface="微軟正黑體" panose="020B0604030504040204" pitchFamily="34" charset="-120"/>
              </a:rPr>
              <a:t>Providence University</a:t>
            </a:r>
            <a:br>
              <a:rPr lang="en-US" altLang="zh-TW" sz="4000" dirty="0" smtClean="0">
                <a:latin typeface="微軟正黑體" panose="020B0604030504040204" pitchFamily="34" charset="-120"/>
                <a:ea typeface="微軟正黑體" panose="020B0604030504040204" pitchFamily="34" charset="-120"/>
              </a:rPr>
            </a:br>
            <a:r>
              <a:rPr lang="zh-TW" altLang="en-US" sz="1600" dirty="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
            </a:r>
            <a:br>
              <a:rPr lang="en-US" altLang="zh-TW" dirty="0" smtClean="0">
                <a:latin typeface="微軟正黑體" panose="020B0604030504040204" pitchFamily="34" charset="-120"/>
                <a:ea typeface="微軟正黑體" panose="020B0604030504040204" pitchFamily="34" charset="-120"/>
              </a:rPr>
            </a:br>
            <a:r>
              <a:rPr lang="zh-TW" altLang="en-US" dirty="0" smtClean="0">
                <a:latin typeface="微軟正黑體" panose="020B0604030504040204" pitchFamily="34" charset="-120"/>
                <a:ea typeface="微軟正黑體" panose="020B0604030504040204" pitchFamily="34" charset="-120"/>
              </a:rPr>
              <a:t>博碩士論文上傳研習</a:t>
            </a:r>
            <a:endParaRPr lang="zh-TW" altLang="en-US" dirty="0">
              <a:latin typeface="微軟正黑體" panose="020B0604030504040204" pitchFamily="34" charset="-120"/>
              <a:ea typeface="微軟正黑體" panose="020B0604030504040204" pitchFamily="34" charset="-120"/>
            </a:endParaRPr>
          </a:p>
        </p:txBody>
      </p:sp>
      <p:sp>
        <p:nvSpPr>
          <p:cNvPr id="3" name="副標題 2"/>
          <p:cNvSpPr>
            <a:spLocks noGrp="1"/>
          </p:cNvSpPr>
          <p:nvPr>
            <p:ph type="subTitle" idx="1"/>
          </p:nvPr>
        </p:nvSpPr>
        <p:spPr>
          <a:xfrm>
            <a:off x="4535996" y="5085184"/>
            <a:ext cx="3776464" cy="1008112"/>
          </a:xfrm>
        </p:spPr>
        <p:txBody>
          <a:bodyPr>
            <a:normAutofit lnSpcReduction="10000"/>
          </a:bodyPr>
          <a:lstStyle/>
          <a:p>
            <a:pPr algn="r"/>
            <a:r>
              <a:rPr lang="zh-TW" altLang="en-US" sz="1800" dirty="0" smtClean="0">
                <a:latin typeface="微軟正黑體" panose="020B0604030504040204" pitchFamily="34" charset="-120"/>
                <a:ea typeface="微軟正黑體" panose="020B0604030504040204" pitchFamily="34" charset="-120"/>
              </a:rPr>
              <a:t>蓋夏圖書館知識服務組</a:t>
            </a:r>
            <a:endParaRPr lang="en-US" altLang="zh-TW" sz="1800" dirty="0" smtClean="0">
              <a:latin typeface="微軟正黑體" panose="020B0604030504040204" pitchFamily="34" charset="-120"/>
              <a:ea typeface="微軟正黑體" panose="020B0604030504040204" pitchFamily="34" charset="-120"/>
            </a:endParaRPr>
          </a:p>
          <a:p>
            <a:pPr algn="r"/>
            <a:r>
              <a:rPr lang="zh-TW" altLang="en-US" sz="1800" dirty="0" smtClean="0">
                <a:latin typeface="微軟正黑體" panose="020B0604030504040204" pitchFamily="34" charset="-120"/>
                <a:ea typeface="微軟正黑體" panose="020B0604030504040204" pitchFamily="34" charset="-120"/>
              </a:rPr>
              <a:t>電話：</a:t>
            </a:r>
            <a:r>
              <a:rPr lang="en-US" altLang="zh-TW" sz="1800" dirty="0" smtClean="0">
                <a:latin typeface="微軟正黑體" panose="020B0604030504040204" pitchFamily="34" charset="-120"/>
                <a:ea typeface="微軟正黑體" panose="020B0604030504040204" pitchFamily="34" charset="-120"/>
              </a:rPr>
              <a:t>04-26328001</a:t>
            </a:r>
            <a:r>
              <a:rPr lang="zh-TW" altLang="en-US" sz="1800" dirty="0" smtClean="0">
                <a:latin typeface="微軟正黑體" panose="020B0604030504040204" pitchFamily="34" charset="-120"/>
                <a:ea typeface="微軟正黑體" panose="020B0604030504040204" pitchFamily="34" charset="-120"/>
              </a:rPr>
              <a:t>分機</a:t>
            </a:r>
            <a:r>
              <a:rPr lang="en-US" altLang="zh-TW" sz="1800" dirty="0" smtClean="0">
                <a:latin typeface="微軟正黑體" panose="020B0604030504040204" pitchFamily="34" charset="-120"/>
                <a:ea typeface="微軟正黑體" panose="020B0604030504040204" pitchFamily="34" charset="-120"/>
              </a:rPr>
              <a:t>11633</a:t>
            </a:r>
          </a:p>
          <a:p>
            <a:pPr algn="r"/>
            <a:r>
              <a:rPr lang="en-US" altLang="zh-TW" sz="1800" dirty="0" smtClean="0">
                <a:latin typeface="微軟正黑體" panose="020B0604030504040204" pitchFamily="34" charset="-120"/>
                <a:ea typeface="微軟正黑體" panose="020B0604030504040204" pitchFamily="34" charset="-120"/>
              </a:rPr>
              <a:t>Email</a:t>
            </a:r>
            <a:r>
              <a:rPr lang="zh-TW" altLang="en-US" sz="1800" dirty="0" smtClean="0">
                <a:latin typeface="微軟正黑體" panose="020B0604030504040204" pitchFamily="34" charset="-120"/>
                <a:ea typeface="微軟正黑體" panose="020B0604030504040204" pitchFamily="34" charset="-120"/>
              </a:rPr>
              <a:t>：</a:t>
            </a:r>
            <a:r>
              <a:rPr lang="en-US" altLang="zh-TW" sz="1800" dirty="0" smtClean="0">
                <a:latin typeface="微軟正黑體" panose="020B0604030504040204" pitchFamily="34" charset="-120"/>
                <a:ea typeface="微軟正黑體" panose="020B0604030504040204" pitchFamily="34" charset="-120"/>
              </a:rPr>
              <a:t>ref1@lib.pu.edu.tw</a:t>
            </a:r>
            <a:endParaRPr lang="en-US" altLang="zh-TW" sz="1800" dirty="0">
              <a:latin typeface="微軟正黑體" panose="020B0604030504040204" pitchFamily="34" charset="-120"/>
              <a:ea typeface="微軟正黑體" panose="020B0604030504040204" pitchFamily="34" charset="-120"/>
            </a:endParaRPr>
          </a:p>
        </p:txBody>
      </p:sp>
      <p:cxnSp>
        <p:nvCxnSpPr>
          <p:cNvPr id="5" name="直線接點 4"/>
          <p:cNvCxnSpPr/>
          <p:nvPr/>
        </p:nvCxnSpPr>
        <p:spPr>
          <a:xfrm>
            <a:off x="2051720" y="3487549"/>
            <a:ext cx="49685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http://www.sec.pu.edu.tw/download/pu_logo/pulogo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6901" y="1687349"/>
            <a:ext cx="538190" cy="540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617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6575"/>
            <a:ext cx="9144000" cy="5784850"/>
          </a:xfrm>
          <a:prstGeom prst="rect">
            <a:avLst/>
          </a:prstGeom>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9</a:t>
            </a:fld>
            <a:endParaRPr lang="zh-TW" altLang="en-US"/>
          </a:p>
        </p:txBody>
      </p:sp>
      <p:sp>
        <p:nvSpPr>
          <p:cNvPr id="6" name="圓角矩形 5"/>
          <p:cNvSpPr/>
          <p:nvPr/>
        </p:nvSpPr>
        <p:spPr>
          <a:xfrm>
            <a:off x="21319" y="1556792"/>
            <a:ext cx="1224136" cy="502464"/>
          </a:xfrm>
          <a:prstGeom prst="round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4308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7279"/>
            <a:ext cx="9144000" cy="5603443"/>
          </a:xfrm>
          <a:prstGeom prst="rect">
            <a:avLst/>
          </a:prstGeom>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10</a:t>
            </a:fld>
            <a:endParaRPr lang="zh-TW" altLang="en-US"/>
          </a:p>
        </p:txBody>
      </p:sp>
      <p:sp>
        <p:nvSpPr>
          <p:cNvPr id="5" name="矩形 4"/>
          <p:cNvSpPr/>
          <p:nvPr/>
        </p:nvSpPr>
        <p:spPr>
          <a:xfrm>
            <a:off x="3131840" y="4581128"/>
            <a:ext cx="5472608" cy="720080"/>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微軟正黑體" pitchFamily="34" charset="-120"/>
                <a:ea typeface="微軟正黑體" pitchFamily="34" charset="-120"/>
              </a:rPr>
              <a:t>請使用</a:t>
            </a:r>
            <a:r>
              <a:rPr lang="zh-TW" altLang="en-US" b="1" dirty="0" smtClean="0">
                <a:solidFill>
                  <a:schemeClr val="tx1"/>
                </a:solidFill>
                <a:latin typeface="微軟正黑體" pitchFamily="34" charset="-120"/>
                <a:ea typeface="微軟正黑體" pitchFamily="34" charset="-120"/>
              </a:rPr>
              <a:t>入口</a:t>
            </a:r>
            <a:r>
              <a:rPr lang="zh-TW" altLang="en-US" b="1" dirty="0">
                <a:solidFill>
                  <a:schemeClr val="tx1"/>
                </a:solidFill>
                <a:latin typeface="微軟正黑體" pitchFamily="34" charset="-120"/>
                <a:ea typeface="微軟正黑體" pitchFamily="34" charset="-120"/>
              </a:rPr>
              <a:t>網站的帳號與</a:t>
            </a:r>
            <a:r>
              <a:rPr lang="zh-TW" altLang="en-US" b="1" dirty="0" smtClean="0">
                <a:solidFill>
                  <a:schemeClr val="tx1"/>
                </a:solidFill>
                <a:latin typeface="微軟正黑體" pitchFamily="34" charset="-120"/>
                <a:ea typeface="微軟正黑體" pitchFamily="34" charset="-120"/>
              </a:rPr>
              <a:t>密碼進行認證</a:t>
            </a:r>
            <a:endParaRPr lang="en-US" altLang="zh-TW" b="1" dirty="0" smtClean="0">
              <a:solidFill>
                <a:schemeClr val="tx1"/>
              </a:solidFill>
              <a:latin typeface="微軟正黑體" pitchFamily="34" charset="-120"/>
              <a:ea typeface="微軟正黑體" pitchFamily="34" charset="-120"/>
            </a:endParaRPr>
          </a:p>
          <a:p>
            <a:pPr algn="ctr"/>
            <a:r>
              <a:rPr lang="en-US" altLang="zh-TW" sz="1400" dirty="0" smtClean="0">
                <a:solidFill>
                  <a:schemeClr val="tx1"/>
                </a:solidFill>
                <a:latin typeface="微軟正黑體" pitchFamily="34" charset="-120"/>
                <a:ea typeface="微軟正黑體" pitchFamily="34" charset="-120"/>
              </a:rPr>
              <a:t>(2011/5/1</a:t>
            </a:r>
            <a:r>
              <a:rPr lang="zh-TW" altLang="en-US" sz="1400" dirty="0" smtClean="0">
                <a:solidFill>
                  <a:schemeClr val="tx1"/>
                </a:solidFill>
                <a:latin typeface="微軟正黑體" pitchFamily="34" charset="-120"/>
                <a:ea typeface="微軟正黑體" pitchFamily="34" charset="-120"/>
              </a:rPr>
              <a:t>起計中將永久保留畢業生</a:t>
            </a:r>
            <a:r>
              <a:rPr lang="en-US" altLang="zh-TW" sz="1400" dirty="0" smtClean="0">
                <a:solidFill>
                  <a:schemeClr val="tx1"/>
                </a:solidFill>
                <a:latin typeface="微軟正黑體" pitchFamily="34" charset="-120"/>
                <a:ea typeface="微軟正黑體" pitchFamily="34" charset="-120"/>
              </a:rPr>
              <a:t>mail</a:t>
            </a:r>
            <a:r>
              <a:rPr lang="zh-TW" altLang="en-US" sz="1400" dirty="0" smtClean="0">
                <a:solidFill>
                  <a:schemeClr val="tx1"/>
                </a:solidFill>
                <a:latin typeface="微軟正黑體" pitchFamily="34" charset="-120"/>
                <a:ea typeface="微軟正黑體" pitchFamily="34" charset="-120"/>
              </a:rPr>
              <a:t>帳號及電子郵件空間</a:t>
            </a:r>
            <a:r>
              <a:rPr lang="en-US" altLang="zh-TW" sz="1400" dirty="0" smtClean="0">
                <a:solidFill>
                  <a:schemeClr val="tx1"/>
                </a:solidFill>
                <a:latin typeface="微軟正黑體" pitchFamily="34" charset="-120"/>
                <a:ea typeface="微軟正黑體" pitchFamily="34" charset="-120"/>
              </a:rPr>
              <a:t>)</a:t>
            </a:r>
            <a:endParaRPr lang="zh-TW" altLang="en-US" sz="1400" b="1" dirty="0">
              <a:solidFill>
                <a:schemeClr val="tx1"/>
              </a:solidFill>
              <a:latin typeface="微軟正黑體" pitchFamily="34" charset="-120"/>
              <a:ea typeface="微軟正黑體" pitchFamily="34" charset="-120"/>
            </a:endParaRPr>
          </a:p>
        </p:txBody>
      </p:sp>
    </p:spTree>
    <p:extLst>
      <p:ext uri="{BB962C8B-B14F-4D97-AF65-F5344CB8AC3E}">
        <p14:creationId xmlns:p14="http://schemas.microsoft.com/office/powerpoint/2010/main" val="25110206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5000"/>
            <a:ext cx="9144000" cy="5328000"/>
          </a:xfrm>
          <a:prstGeom prst="rect">
            <a:avLst/>
          </a:prstGeom>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11</a:t>
            </a:fld>
            <a:endParaRPr lang="zh-TW" altLang="en-US"/>
          </a:p>
        </p:txBody>
      </p:sp>
      <p:sp>
        <p:nvSpPr>
          <p:cNvPr id="6" name="矩形 5"/>
          <p:cNvSpPr/>
          <p:nvPr/>
        </p:nvSpPr>
        <p:spPr>
          <a:xfrm>
            <a:off x="3635896" y="1885242"/>
            <a:ext cx="4320480" cy="703807"/>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b="1" dirty="0" smtClean="0">
                <a:solidFill>
                  <a:schemeClr val="tx1"/>
                </a:solidFill>
                <a:latin typeface="微軟正黑體" pitchFamily="34" charset="-120"/>
                <a:ea typeface="微軟正黑體" pitchFamily="34" charset="-120"/>
              </a:rPr>
              <a:t>留意</a:t>
            </a:r>
            <a:r>
              <a:rPr lang="zh-TW" altLang="en-US" b="1" dirty="0" smtClean="0">
                <a:solidFill>
                  <a:srgbClr val="FF0000"/>
                </a:solidFill>
                <a:latin typeface="微軟正黑體" pitchFamily="34" charset="-120"/>
                <a:ea typeface="微軟正黑體" pitchFamily="34" charset="-120"/>
              </a:rPr>
              <a:t>學年度</a:t>
            </a:r>
            <a:r>
              <a:rPr lang="zh-TW" altLang="en-US" b="1" dirty="0" smtClean="0">
                <a:solidFill>
                  <a:schemeClr val="tx1"/>
                </a:solidFill>
                <a:latin typeface="微軟正黑體" pitchFamily="34" charset="-120"/>
                <a:ea typeface="微軟正黑體" pitchFamily="34" charset="-120"/>
              </a:rPr>
              <a:t>、</a:t>
            </a:r>
            <a:r>
              <a:rPr lang="zh-TW" altLang="en-US" b="1" dirty="0" smtClean="0">
                <a:solidFill>
                  <a:srgbClr val="FF0000"/>
                </a:solidFill>
                <a:latin typeface="微軟正黑體" pitchFamily="34" charset="-120"/>
                <a:ea typeface="微軟正黑體" pitchFamily="34" charset="-120"/>
              </a:rPr>
              <a:t>學期</a:t>
            </a:r>
            <a:r>
              <a:rPr lang="zh-TW" altLang="en-US" b="1" dirty="0" smtClean="0">
                <a:solidFill>
                  <a:schemeClr val="tx1"/>
                </a:solidFill>
                <a:latin typeface="微軟正黑體" pitchFamily="34" charset="-120"/>
                <a:ea typeface="微軟正黑體" pitchFamily="34" charset="-120"/>
              </a:rPr>
              <a:t>與</a:t>
            </a:r>
            <a:r>
              <a:rPr lang="zh-TW" altLang="en-US" b="1" dirty="0" smtClean="0">
                <a:solidFill>
                  <a:srgbClr val="FF0000"/>
                </a:solidFill>
                <a:latin typeface="微軟正黑體" pitchFamily="34" charset="-120"/>
                <a:ea typeface="微軟正黑體" pitchFamily="34" charset="-120"/>
              </a:rPr>
              <a:t>系所名稱</a:t>
            </a:r>
            <a:r>
              <a:rPr lang="zh-TW" altLang="en-US" b="1" dirty="0" smtClean="0">
                <a:solidFill>
                  <a:schemeClr val="tx1"/>
                </a:solidFill>
                <a:latin typeface="微軟正黑體" pitchFamily="34" charset="-120"/>
                <a:ea typeface="微軟正黑體" pitchFamily="34" charset="-120"/>
              </a:rPr>
              <a:t>是否正確</a:t>
            </a:r>
            <a:endParaRPr lang="en-US" altLang="zh-TW" b="1" dirty="0" smtClean="0">
              <a:solidFill>
                <a:schemeClr val="tx1"/>
              </a:solidFill>
              <a:latin typeface="微軟正黑體" pitchFamily="34" charset="-120"/>
              <a:ea typeface="微軟正黑體" pitchFamily="34" charset="-120"/>
            </a:endParaRPr>
          </a:p>
          <a:p>
            <a:pPr marL="85725"/>
            <a:r>
              <a:rPr lang="en-US" altLang="zh-TW" b="1" dirty="0" smtClean="0">
                <a:solidFill>
                  <a:schemeClr val="tx1"/>
                </a:solidFill>
                <a:latin typeface="微軟正黑體" pitchFamily="34" charset="-120"/>
                <a:ea typeface="微軟正黑體" pitchFamily="34" charset="-120"/>
              </a:rPr>
              <a:t>※</a:t>
            </a:r>
            <a:r>
              <a:rPr lang="zh-TW" altLang="en-US" b="1" dirty="0" smtClean="0">
                <a:solidFill>
                  <a:schemeClr val="tx1"/>
                </a:solidFill>
                <a:latin typeface="微軟正黑體" pitchFamily="34" charset="-120"/>
                <a:ea typeface="微軟正黑體" pitchFamily="34" charset="-120"/>
              </a:rPr>
              <a:t>請填寫</a:t>
            </a:r>
            <a:r>
              <a:rPr lang="zh-TW" altLang="en-US" b="1" u="sng" dirty="0" smtClean="0">
                <a:solidFill>
                  <a:srgbClr val="FF0000"/>
                </a:solidFill>
                <a:latin typeface="微軟正黑體" pitchFamily="34" charset="-120"/>
                <a:ea typeface="微軟正黑體" pitchFamily="34" charset="-120"/>
              </a:rPr>
              <a:t>畢業</a:t>
            </a:r>
            <a:r>
              <a:rPr lang="zh-TW" altLang="en-US" b="1" dirty="0" smtClean="0">
                <a:solidFill>
                  <a:schemeClr val="tx1"/>
                </a:solidFill>
                <a:latin typeface="微軟正黑體" pitchFamily="34" charset="-120"/>
                <a:ea typeface="微軟正黑體" pitchFamily="34" charset="-120"/>
              </a:rPr>
              <a:t>的學年度與學期</a:t>
            </a:r>
            <a:endParaRPr lang="en-US" altLang="zh-TW" b="1" dirty="0" smtClean="0">
              <a:solidFill>
                <a:schemeClr val="tx1"/>
              </a:solidFill>
              <a:latin typeface="微軟正黑體" pitchFamily="34" charset="-120"/>
              <a:ea typeface="微軟正黑體" pitchFamily="34" charset="-120"/>
            </a:endParaRPr>
          </a:p>
        </p:txBody>
      </p:sp>
      <p:sp>
        <p:nvSpPr>
          <p:cNvPr id="7" name="矩形 6"/>
          <p:cNvSpPr/>
          <p:nvPr/>
        </p:nvSpPr>
        <p:spPr>
          <a:xfrm>
            <a:off x="3779912" y="3353086"/>
            <a:ext cx="5171123" cy="648071"/>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b="1" dirty="0" smtClean="0">
                <a:solidFill>
                  <a:schemeClr val="tx1"/>
                </a:solidFill>
                <a:latin typeface="微軟正黑體" pitchFamily="34" charset="-120"/>
                <a:ea typeface="微軟正黑體" pitchFamily="34" charset="-120"/>
              </a:rPr>
              <a:t>建議填寫學校的電子郵件，在送出審核後，請務必定期收信，以免耽誤離校時間</a:t>
            </a:r>
            <a:r>
              <a:rPr lang="en-US" altLang="zh-TW" b="1" dirty="0" smtClean="0">
                <a:solidFill>
                  <a:schemeClr val="tx1"/>
                </a:solidFill>
                <a:latin typeface="微軟正黑體" pitchFamily="34" charset="-120"/>
                <a:ea typeface="微軟正黑體" pitchFamily="34" charset="-120"/>
              </a:rPr>
              <a:t> </a:t>
            </a:r>
            <a:r>
              <a:rPr lang="en-US" altLang="zh-TW" b="1" dirty="0" smtClean="0">
                <a:solidFill>
                  <a:srgbClr val="00B0F0"/>
                </a:solidFill>
                <a:latin typeface="微軟正黑體" pitchFamily="34" charset="-120"/>
                <a:ea typeface="微軟正黑體" pitchFamily="34" charset="-120"/>
              </a:rPr>
              <a:t>(</a:t>
            </a:r>
            <a:r>
              <a:rPr lang="zh-TW" altLang="en-US" b="1" dirty="0" smtClean="0">
                <a:solidFill>
                  <a:srgbClr val="00B0F0"/>
                </a:solidFill>
                <a:latin typeface="微軟正黑體" pitchFamily="34" charset="-120"/>
                <a:ea typeface="微軟正黑體" pitchFamily="34" charset="-120"/>
              </a:rPr>
              <a:t>請留意垃圾信</a:t>
            </a:r>
            <a:r>
              <a:rPr lang="en-US" altLang="zh-TW" b="1" dirty="0" smtClean="0">
                <a:solidFill>
                  <a:srgbClr val="00B0F0"/>
                </a:solidFill>
                <a:latin typeface="微軟正黑體" pitchFamily="34" charset="-120"/>
                <a:ea typeface="微軟正黑體" pitchFamily="34" charset="-120"/>
              </a:rPr>
              <a:t>)</a:t>
            </a:r>
          </a:p>
        </p:txBody>
      </p:sp>
      <p:sp>
        <p:nvSpPr>
          <p:cNvPr id="5" name="矩形 4"/>
          <p:cNvSpPr/>
          <p:nvPr/>
        </p:nvSpPr>
        <p:spPr>
          <a:xfrm>
            <a:off x="2077864" y="2237146"/>
            <a:ext cx="122413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2231710" y="3543239"/>
            <a:ext cx="916444" cy="26776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向右箭號 7"/>
          <p:cNvSpPr/>
          <p:nvPr/>
        </p:nvSpPr>
        <p:spPr>
          <a:xfrm rot="10800000">
            <a:off x="5720501" y="5570983"/>
            <a:ext cx="1440160" cy="504056"/>
          </a:xfrm>
          <a:prstGeom prst="rightArrow">
            <a:avLst/>
          </a:prstGeom>
          <a:solidFill>
            <a:srgbClr val="FFC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圓角矩形圖說文字 10"/>
          <p:cNvSpPr/>
          <p:nvPr/>
        </p:nvSpPr>
        <p:spPr>
          <a:xfrm>
            <a:off x="84444" y="4509120"/>
            <a:ext cx="4271532" cy="2232248"/>
          </a:xfrm>
          <a:prstGeom prst="wedgeRoundRectCallout">
            <a:avLst>
              <a:gd name="adj1" fmla="val 43809"/>
              <a:gd name="adj2" fmla="val 34223"/>
              <a:gd name="adj3" fmla="val 16667"/>
            </a:avLst>
          </a:prstGeom>
          <a:solidFill>
            <a:srgbClr val="BFF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u="sng" dirty="0" smtClean="0">
                <a:solidFill>
                  <a:schemeClr val="tx1"/>
                </a:solidFill>
                <a:latin typeface="微軟正黑體" panose="020B0604030504040204" pitchFamily="34" charset="-120"/>
                <a:ea typeface="微軟正黑體" panose="020B0604030504040204" pitchFamily="34" charset="-120"/>
              </a:rPr>
              <a:t>※</a:t>
            </a:r>
            <a:r>
              <a:rPr lang="zh-TW" altLang="en-US" sz="3200" b="1" u="sng" dirty="0" smtClean="0">
                <a:solidFill>
                  <a:schemeClr val="tx1"/>
                </a:solidFill>
                <a:latin typeface="微軟正黑體" panose="020B0604030504040204" pitchFamily="34" charset="-120"/>
                <a:ea typeface="微軟正黑體" panose="020B0604030504040204" pitchFamily="34" charset="-120"/>
              </a:rPr>
              <a:t>請注意</a:t>
            </a:r>
            <a:r>
              <a:rPr lang="en-US" altLang="zh-TW" sz="3200" b="1" u="sng" dirty="0" smtClean="0">
                <a:solidFill>
                  <a:schemeClr val="tx1"/>
                </a:solidFill>
                <a:latin typeface="微軟正黑體" panose="020B0604030504040204" pitchFamily="34" charset="-120"/>
                <a:ea typeface="微軟正黑體" panose="020B0604030504040204" pitchFamily="34" charset="-120"/>
              </a:rPr>
              <a:t>※</a:t>
            </a:r>
          </a:p>
          <a:p>
            <a:pPr algn="ctr"/>
            <a:r>
              <a:rPr lang="zh-TW" altLang="en-US" sz="3200" b="1" u="sng" dirty="0" smtClean="0">
                <a:solidFill>
                  <a:schemeClr val="tx1"/>
                </a:solidFill>
                <a:latin typeface="微軟正黑體" panose="020B0604030504040204" pitchFamily="34" charset="-120"/>
                <a:ea typeface="微軟正黑體" panose="020B0604030504040204" pitchFamily="34" charset="-120"/>
              </a:rPr>
              <a:t>若申請後才發現</a:t>
            </a:r>
            <a:r>
              <a:rPr lang="zh-TW" altLang="en-US" sz="3200" b="1" u="sng" dirty="0" smtClean="0">
                <a:solidFill>
                  <a:srgbClr val="FF0000"/>
                </a:solidFill>
                <a:latin typeface="微軟正黑體" panose="020B0604030504040204" pitchFamily="34" charset="-120"/>
                <a:ea typeface="微軟正黑體" panose="020B0604030504040204" pitchFamily="34" charset="-120"/>
              </a:rPr>
              <a:t>系所</a:t>
            </a:r>
            <a:r>
              <a:rPr lang="zh-TW" altLang="en-US" sz="3200" b="1" u="sng" dirty="0" smtClean="0">
                <a:solidFill>
                  <a:schemeClr val="tx1"/>
                </a:solidFill>
                <a:latin typeface="微軟正黑體" panose="020B0604030504040204" pitchFamily="34" charset="-120"/>
                <a:ea typeface="微軟正黑體" panose="020B0604030504040204" pitchFamily="34" charset="-120"/>
              </a:rPr>
              <a:t>填寫錯誤，就只能刪掉帳號全部重建。</a:t>
            </a:r>
            <a:endParaRPr lang="zh-TW" altLang="en-US" sz="3200" b="1" u="sng" dirty="0">
              <a:solidFill>
                <a:schemeClr val="tx1"/>
              </a:solidFill>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4860032" y="2666595"/>
            <a:ext cx="2300630" cy="261610"/>
          </a:xfrm>
          <a:prstGeom prst="rect">
            <a:avLst/>
          </a:prstGeom>
          <a:noFill/>
        </p:spPr>
        <p:txBody>
          <a:bodyPr wrap="none" rtlCol="0">
            <a:spAutoFit/>
          </a:bodyPr>
          <a:lstStyle/>
          <a:p>
            <a:r>
              <a:rPr lang="zh-TW" altLang="en-US" sz="1100" dirty="0">
                <a:solidFill>
                  <a:srgbClr val="FF0000"/>
                </a:solidFill>
                <a:latin typeface="微軟正黑體" panose="020B0604030504040204" pitchFamily="34" charset="-120"/>
                <a:ea typeface="微軟正黑體" panose="020B0604030504040204" pitchFamily="34" charset="-120"/>
              </a:rPr>
              <a:t>前方選擇正確</a:t>
            </a:r>
            <a:r>
              <a:rPr lang="zh-TW" altLang="en-US" sz="1100" dirty="0" smtClean="0">
                <a:solidFill>
                  <a:srgbClr val="FF0000"/>
                </a:solidFill>
                <a:latin typeface="微軟正黑體" panose="020B0604030504040204" pitchFamily="34" charset="-120"/>
                <a:ea typeface="微軟正黑體" panose="020B0604030504040204" pitchFamily="34" charset="-120"/>
              </a:rPr>
              <a:t>即可，這裡不需填寫</a:t>
            </a:r>
            <a:endParaRPr lang="zh-TW" altLang="en-US" sz="1100"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3288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5" grpId="0" animBg="1"/>
      <p:bldP spid="9"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12</a:t>
            </a:fld>
            <a:endParaRPr lang="zh-TW" alt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6" y="476672"/>
            <a:ext cx="8978613" cy="6116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3851920" y="1988841"/>
            <a:ext cx="3096344" cy="646331"/>
          </a:xfrm>
          <a:prstGeom prst="rect">
            <a:avLst/>
          </a:prstGeom>
          <a:noFill/>
        </p:spPr>
        <p:txBody>
          <a:bodyPr wrap="square" rtlCol="0">
            <a:spAutoFit/>
          </a:bodyPr>
          <a:lstStyle/>
          <a:p>
            <a:r>
              <a:rPr lang="zh-TW" altLang="en-US" b="1" dirty="0" smtClean="0">
                <a:solidFill>
                  <a:srgbClr val="FF0000"/>
                </a:solidFill>
                <a:latin typeface="微軟正黑體" panose="020B0604030504040204" pitchFamily="34" charset="-120"/>
                <a:ea typeface="微軟正黑體" panose="020B0604030504040204" pitchFamily="34" charset="-120"/>
              </a:rPr>
              <a:t>開啟帳號後會收到帳號密碼已開通之</a:t>
            </a:r>
            <a:r>
              <a:rPr lang="en-US" altLang="zh-TW" b="1" dirty="0" smtClean="0">
                <a:solidFill>
                  <a:srgbClr val="FF0000"/>
                </a:solidFill>
                <a:latin typeface="微軟正黑體" panose="020B0604030504040204" pitchFamily="34" charset="-120"/>
                <a:ea typeface="微軟正黑體" panose="020B0604030504040204" pitchFamily="34" charset="-120"/>
              </a:rPr>
              <a:t>EMAIL</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
        <p:nvSpPr>
          <p:cNvPr id="7" name="圓角矩形 6"/>
          <p:cNvSpPr/>
          <p:nvPr/>
        </p:nvSpPr>
        <p:spPr>
          <a:xfrm>
            <a:off x="179512" y="3356992"/>
            <a:ext cx="1512168" cy="432048"/>
          </a:xfrm>
          <a:prstGeom prst="roundRect">
            <a:avLst/>
          </a:prstGeom>
          <a:no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489733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13</a:t>
            </a:fld>
            <a:endParaRPr lang="zh-TW" altLang="en-US"/>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333"/>
          <a:stretch/>
        </p:blipFill>
        <p:spPr bwMode="auto">
          <a:xfrm>
            <a:off x="0" y="587031"/>
            <a:ext cx="9144000"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2771800" y="2100482"/>
            <a:ext cx="3852428" cy="1112495"/>
          </a:xfrm>
          <a:prstGeom prst="rect">
            <a:avLst/>
          </a:prstGeom>
          <a:solidFill>
            <a:srgbClr val="FFFF99"/>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b="1" dirty="0" smtClean="0">
                <a:solidFill>
                  <a:schemeClr val="tx1"/>
                </a:solidFill>
                <a:latin typeface="微軟正黑體" pitchFamily="34" charset="-120"/>
                <a:ea typeface="微軟正黑體" pitchFamily="34" charset="-120"/>
              </a:rPr>
              <a:t>登入方式</a:t>
            </a:r>
            <a:r>
              <a:rPr lang="en-US" altLang="zh-TW" b="1" dirty="0" smtClean="0">
                <a:solidFill>
                  <a:schemeClr val="tx1"/>
                </a:solidFill>
                <a:latin typeface="微軟正黑體" pitchFamily="34" charset="-120"/>
                <a:ea typeface="微軟正黑體" pitchFamily="34" charset="-120"/>
              </a:rPr>
              <a:t>(2</a:t>
            </a:r>
            <a:r>
              <a:rPr lang="zh-TW" altLang="en-US" b="1" dirty="0" smtClean="0">
                <a:solidFill>
                  <a:schemeClr val="tx1"/>
                </a:solidFill>
                <a:latin typeface="微軟正黑體" pitchFamily="34" charset="-120"/>
                <a:ea typeface="微軟正黑體" pitchFamily="34" charset="-120"/>
              </a:rPr>
              <a:t>擇</a:t>
            </a:r>
            <a:r>
              <a:rPr lang="en-US" altLang="zh-TW" b="1" dirty="0" smtClean="0">
                <a:solidFill>
                  <a:schemeClr val="tx1"/>
                </a:solidFill>
                <a:latin typeface="微軟正黑體" pitchFamily="34" charset="-120"/>
                <a:ea typeface="微軟正黑體" pitchFamily="34" charset="-120"/>
              </a:rPr>
              <a:t>1)</a:t>
            </a:r>
            <a:r>
              <a:rPr lang="zh-TW" altLang="en-US" b="1" dirty="0" smtClean="0">
                <a:solidFill>
                  <a:schemeClr val="tx1"/>
                </a:solidFill>
                <a:latin typeface="微軟正黑體" pitchFamily="34" charset="-120"/>
                <a:ea typeface="微軟正黑體" pitchFamily="34" charset="-120"/>
              </a:rPr>
              <a:t>：</a:t>
            </a:r>
            <a:endParaRPr lang="en-US" altLang="zh-TW" b="1" dirty="0" smtClean="0">
              <a:solidFill>
                <a:schemeClr val="tx1"/>
              </a:solidFill>
              <a:latin typeface="微軟正黑體" pitchFamily="34" charset="-120"/>
              <a:ea typeface="微軟正黑體" pitchFamily="34" charset="-120"/>
            </a:endParaRPr>
          </a:p>
          <a:p>
            <a:pPr marL="428625" indent="-342900">
              <a:buFont typeface="+mj-lt"/>
              <a:buAutoNum type="arabicPeriod"/>
            </a:pPr>
            <a:r>
              <a:rPr lang="zh-TW" altLang="en-US" b="1" dirty="0" smtClean="0">
                <a:solidFill>
                  <a:schemeClr val="tx1"/>
                </a:solidFill>
                <a:latin typeface="微軟正黑體" pitchFamily="34" charset="-120"/>
                <a:ea typeface="微軟正黑體" pitchFamily="34" charset="-120"/>
              </a:rPr>
              <a:t>論文系統寄信的帳號密碼</a:t>
            </a:r>
            <a:endParaRPr lang="en-US" altLang="zh-TW" b="1" dirty="0" smtClean="0">
              <a:solidFill>
                <a:schemeClr val="tx1"/>
              </a:solidFill>
              <a:latin typeface="微軟正黑體" pitchFamily="34" charset="-120"/>
              <a:ea typeface="微軟正黑體" pitchFamily="34" charset="-120"/>
            </a:endParaRPr>
          </a:p>
          <a:p>
            <a:pPr marL="428625" indent="-342900">
              <a:buFont typeface="+mj-lt"/>
              <a:buAutoNum type="arabicPeriod"/>
            </a:pPr>
            <a:r>
              <a:rPr lang="zh-TW" altLang="en-US" b="1" dirty="0" smtClean="0">
                <a:solidFill>
                  <a:schemeClr val="tx1"/>
                </a:solidFill>
                <a:latin typeface="微軟正黑體" pitchFamily="34" charset="-120"/>
                <a:ea typeface="微軟正黑體" pitchFamily="34" charset="-120"/>
              </a:rPr>
              <a:t>靜宜大學入口</a:t>
            </a:r>
            <a:r>
              <a:rPr lang="zh-TW" altLang="en-US" b="1" dirty="0">
                <a:solidFill>
                  <a:schemeClr val="tx1"/>
                </a:solidFill>
                <a:latin typeface="微軟正黑體" pitchFamily="34" charset="-120"/>
                <a:ea typeface="微軟正黑體" pitchFamily="34" charset="-120"/>
              </a:rPr>
              <a:t>網站的帳號密碼</a:t>
            </a:r>
            <a:endParaRPr lang="en-US" altLang="zh-TW" b="1" dirty="0" smtClean="0">
              <a:solidFill>
                <a:schemeClr val="tx1"/>
              </a:solidFill>
              <a:latin typeface="微軟正黑體" pitchFamily="34" charset="-120"/>
              <a:ea typeface="微軟正黑體" pitchFamily="34" charset="-120"/>
            </a:endParaRPr>
          </a:p>
        </p:txBody>
      </p:sp>
      <p:sp>
        <p:nvSpPr>
          <p:cNvPr id="7" name="向右箭號 6"/>
          <p:cNvSpPr/>
          <p:nvPr/>
        </p:nvSpPr>
        <p:spPr>
          <a:xfrm>
            <a:off x="2825552" y="3645024"/>
            <a:ext cx="1440160" cy="504056"/>
          </a:xfrm>
          <a:prstGeom prst="rightArrow">
            <a:avLst/>
          </a:prstGeom>
          <a:solidFill>
            <a:srgbClr val="FFC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8137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14</a:t>
            </a:fld>
            <a:endParaRPr lang="zh-TW" alt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 y="908720"/>
            <a:ext cx="9144000" cy="5773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向左箭號 4"/>
          <p:cNvSpPr/>
          <p:nvPr/>
        </p:nvSpPr>
        <p:spPr>
          <a:xfrm>
            <a:off x="3419874" y="2564906"/>
            <a:ext cx="1904081" cy="720079"/>
          </a:xfrm>
          <a:prstGeom prst="lef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、可修改密碼</a:t>
            </a:r>
            <a:endParaRPr lang="zh-TW" altLang="en-US" dirty="0">
              <a:latin typeface="微軟正黑體" panose="020B0604030504040204" pitchFamily="34" charset="-120"/>
              <a:ea typeface="微軟正黑體" panose="020B0604030504040204" pitchFamily="34" charset="-120"/>
            </a:endParaRPr>
          </a:p>
        </p:txBody>
      </p:sp>
      <p:sp>
        <p:nvSpPr>
          <p:cNvPr id="8" name="向左箭號 7"/>
          <p:cNvSpPr/>
          <p:nvPr/>
        </p:nvSpPr>
        <p:spPr>
          <a:xfrm>
            <a:off x="4139952" y="3582484"/>
            <a:ext cx="3024336" cy="845163"/>
          </a:xfrm>
          <a:prstGeom prst="lef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微軟正黑體" panose="020B0604030504040204" pitchFamily="34" charset="-120"/>
                <a:ea typeface="微軟正黑體" panose="020B0604030504040204" pitchFamily="34" charset="-120"/>
              </a:rPr>
              <a:t>2</a:t>
            </a:r>
            <a:r>
              <a:rPr lang="zh-TW" altLang="en-US" dirty="0" smtClean="0">
                <a:latin typeface="微軟正黑體" panose="020B0604030504040204" pitchFamily="34" charset="-120"/>
                <a:ea typeface="微軟正黑體" panose="020B0604030504040204" pitchFamily="34" charset="-120"/>
              </a:rPr>
              <a:t>、確認年度、學期無誤</a:t>
            </a:r>
            <a:endParaRPr lang="zh-TW" altLang="en-US" dirty="0">
              <a:latin typeface="微軟正黑體" panose="020B0604030504040204" pitchFamily="34" charset="-120"/>
              <a:ea typeface="微軟正黑體" panose="020B0604030504040204" pitchFamily="34" charset="-120"/>
            </a:endParaRPr>
          </a:p>
        </p:txBody>
      </p:sp>
      <p:sp>
        <p:nvSpPr>
          <p:cNvPr id="18" name="向右箭號 17"/>
          <p:cNvSpPr/>
          <p:nvPr/>
        </p:nvSpPr>
        <p:spPr>
          <a:xfrm>
            <a:off x="5148066" y="5906199"/>
            <a:ext cx="1192263" cy="576064"/>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latin typeface="微軟正黑體" panose="020B0604030504040204" pitchFamily="34" charset="-120"/>
                <a:ea typeface="微軟正黑體" panose="020B0604030504040204" pitchFamily="34" charset="-120"/>
              </a:rPr>
              <a:t>3</a:t>
            </a:r>
            <a:r>
              <a:rPr lang="zh-TW" altLang="en-US" dirty="0" smtClean="0">
                <a:latin typeface="微軟正黑體" panose="020B0604030504040204" pitchFamily="34" charset="-120"/>
                <a:ea typeface="微軟正黑體" panose="020B0604030504040204" pitchFamily="34" charset="-120"/>
              </a:rPr>
              <a:t>、儲存</a:t>
            </a:r>
            <a:endParaRPr lang="zh-TW" altLang="en-US" dirty="0">
              <a:latin typeface="微軟正黑體" panose="020B0604030504040204" pitchFamily="34" charset="-120"/>
              <a:ea typeface="微軟正黑體" panose="020B0604030504040204" pitchFamily="34" charset="-120"/>
            </a:endParaRPr>
          </a:p>
        </p:txBody>
      </p:sp>
      <p:sp>
        <p:nvSpPr>
          <p:cNvPr id="20" name="向左箭號 19"/>
          <p:cNvSpPr/>
          <p:nvPr/>
        </p:nvSpPr>
        <p:spPr>
          <a:xfrm>
            <a:off x="827584" y="2060848"/>
            <a:ext cx="1800200" cy="576064"/>
          </a:xfrm>
          <a:prstGeom prst="lef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4</a:t>
            </a:r>
            <a:r>
              <a:rPr lang="zh-TW" altLang="en-US" dirty="0" smtClean="0">
                <a:latin typeface="微軟正黑體" panose="020B0604030504040204" pitchFamily="34" charset="-120"/>
                <a:ea typeface="微軟正黑體" panose="020B0604030504040204" pitchFamily="34" charset="-120"/>
              </a:rPr>
              <a:t>、開始建檔</a:t>
            </a:r>
            <a:endParaRPr lang="zh-TW" altLang="en-US" dirty="0">
              <a:latin typeface="微軟正黑體" panose="020B0604030504040204" pitchFamily="34" charset="-120"/>
              <a:ea typeface="微軟正黑體" panose="020B0604030504040204" pitchFamily="34" charset="-120"/>
            </a:endParaRPr>
          </a:p>
        </p:txBody>
      </p:sp>
      <p:sp>
        <p:nvSpPr>
          <p:cNvPr id="11" name="矩形 10"/>
          <p:cNvSpPr/>
          <p:nvPr/>
        </p:nvSpPr>
        <p:spPr>
          <a:xfrm>
            <a:off x="2938510" y="3798528"/>
            <a:ext cx="504056" cy="114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smtClean="0">
                <a:solidFill>
                  <a:sysClr val="windowText" lastClr="000000"/>
                </a:solidFill>
              </a:rPr>
              <a:t>108</a:t>
            </a:r>
            <a:endParaRPr lang="zh-TW" altLang="en-US" sz="1400" dirty="0">
              <a:solidFill>
                <a:sysClr val="windowText" lastClr="000000"/>
              </a:solidFill>
            </a:endParaRPr>
          </a:p>
        </p:txBody>
      </p:sp>
      <p:sp>
        <p:nvSpPr>
          <p:cNvPr id="12" name="矩形 11"/>
          <p:cNvSpPr/>
          <p:nvPr/>
        </p:nvSpPr>
        <p:spPr>
          <a:xfrm>
            <a:off x="2992450" y="4005064"/>
            <a:ext cx="283406" cy="2153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dirty="0" smtClean="0">
                <a:solidFill>
                  <a:sysClr val="windowText" lastClr="000000"/>
                </a:solidFill>
              </a:rPr>
              <a:t>一</a:t>
            </a:r>
            <a:endParaRPr lang="zh-TW" altLang="en-US" sz="1200" dirty="0">
              <a:solidFill>
                <a:sysClr val="windowText" lastClr="000000"/>
              </a:solidFill>
            </a:endParaRPr>
          </a:p>
        </p:txBody>
      </p:sp>
      <p:sp>
        <p:nvSpPr>
          <p:cNvPr id="6" name="矩形 5"/>
          <p:cNvSpPr/>
          <p:nvPr/>
        </p:nvSpPr>
        <p:spPr>
          <a:xfrm>
            <a:off x="2267744" y="3717034"/>
            <a:ext cx="1872208" cy="5040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99043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8" grpId="0" animBg="1"/>
      <p:bldP spid="20"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15</a:t>
            </a:fld>
            <a:endParaRPr lang="zh-TW" altLang="en-US"/>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5745"/>
          <a:stretch/>
        </p:blipFill>
        <p:spPr bwMode="auto">
          <a:xfrm>
            <a:off x="1" y="302770"/>
            <a:ext cx="9144000" cy="6555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圓角矩形 5"/>
          <p:cNvSpPr/>
          <p:nvPr/>
        </p:nvSpPr>
        <p:spPr>
          <a:xfrm>
            <a:off x="2771800" y="1628800"/>
            <a:ext cx="1296144"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07504" y="3861048"/>
            <a:ext cx="2520280" cy="2520280"/>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3525"/>
            <a:r>
              <a:rPr lang="zh-TW" altLang="en-US" sz="2000" b="1" dirty="0" smtClean="0">
                <a:solidFill>
                  <a:srgbClr val="FF0000"/>
                </a:solidFill>
                <a:latin typeface="微軟正黑體" pitchFamily="34" charset="-120"/>
                <a:ea typeface="微軟正黑體" pitchFamily="34" charset="-120"/>
              </a:rPr>
              <a:t>常見問題</a:t>
            </a:r>
            <a:endParaRPr lang="en-US" altLang="zh-TW" sz="2000" b="1" dirty="0" smtClean="0">
              <a:solidFill>
                <a:srgbClr val="FF0000"/>
              </a:solidFill>
              <a:latin typeface="微軟正黑體" pitchFamily="34" charset="-120"/>
              <a:ea typeface="微軟正黑體" pitchFamily="34" charset="-120"/>
            </a:endParaRPr>
          </a:p>
          <a:p>
            <a:pPr marL="263525"/>
            <a:r>
              <a:rPr lang="zh-TW" altLang="en-US" sz="2000" b="1" dirty="0" smtClean="0">
                <a:solidFill>
                  <a:srgbClr val="FF0000"/>
                </a:solidFill>
                <a:latin typeface="微軟正黑體" pitchFamily="34" charset="-120"/>
                <a:ea typeface="微軟正黑體" pitchFamily="34" charset="-120"/>
              </a:rPr>
              <a:t>  </a:t>
            </a:r>
            <a:endParaRPr lang="en-US" altLang="zh-TW" sz="2000" b="1" dirty="0" smtClean="0">
              <a:solidFill>
                <a:srgbClr val="FF0000"/>
              </a:solidFill>
              <a:latin typeface="微軟正黑體" pitchFamily="34" charset="-120"/>
              <a:ea typeface="微軟正黑體" pitchFamily="34" charset="-120"/>
            </a:endParaRPr>
          </a:p>
          <a:p>
            <a:pPr marL="263525"/>
            <a:r>
              <a:rPr lang="en-US" altLang="zh-TW" b="1" dirty="0" smtClean="0">
                <a:solidFill>
                  <a:schemeClr val="tx1"/>
                </a:solidFill>
                <a:latin typeface="微軟正黑體" pitchFamily="34" charset="-120"/>
                <a:ea typeface="微軟正黑體" pitchFamily="34" charset="-120"/>
              </a:rPr>
              <a:t>Q</a:t>
            </a:r>
            <a:r>
              <a:rPr lang="zh-TW" altLang="en-US" b="1" dirty="0" smtClean="0">
                <a:solidFill>
                  <a:schemeClr val="tx1"/>
                </a:solidFill>
                <a:latin typeface="微軟正黑體" pitchFamily="34" charset="-120"/>
                <a:ea typeface="微軟正黑體" pitchFamily="34" charset="-120"/>
              </a:rPr>
              <a:t>：為什麼我無法建檔，滑鼠點下去都無法輸入資料</a:t>
            </a:r>
            <a:endParaRPr lang="en-US" altLang="zh-TW" b="1" dirty="0" smtClean="0">
              <a:solidFill>
                <a:schemeClr val="tx1"/>
              </a:solidFill>
              <a:latin typeface="微軟正黑體" pitchFamily="34" charset="-120"/>
              <a:ea typeface="微軟正黑體" pitchFamily="34" charset="-120"/>
            </a:endParaRPr>
          </a:p>
          <a:p>
            <a:pPr marL="263525"/>
            <a:endParaRPr lang="en-US" altLang="zh-TW" b="1" dirty="0" smtClean="0">
              <a:solidFill>
                <a:schemeClr val="tx1"/>
              </a:solidFill>
              <a:latin typeface="微軟正黑體" pitchFamily="34" charset="-120"/>
              <a:ea typeface="微軟正黑體" pitchFamily="34" charset="-120"/>
            </a:endParaRPr>
          </a:p>
          <a:p>
            <a:pPr marL="263525"/>
            <a:r>
              <a:rPr lang="en-US" altLang="zh-TW" b="1" dirty="0" smtClean="0">
                <a:solidFill>
                  <a:schemeClr val="tx1"/>
                </a:solidFill>
                <a:latin typeface="微軟正黑體" pitchFamily="34" charset="-120"/>
                <a:ea typeface="微軟正黑體" pitchFamily="34" charset="-120"/>
              </a:rPr>
              <a:t>A</a:t>
            </a:r>
            <a:r>
              <a:rPr lang="zh-TW" altLang="en-US" b="1" dirty="0" smtClean="0">
                <a:solidFill>
                  <a:schemeClr val="tx1"/>
                </a:solidFill>
                <a:latin typeface="微軟正黑體" pitchFamily="34" charset="-120"/>
                <a:ea typeface="微軟正黑體" pitchFamily="34" charset="-120"/>
              </a:rPr>
              <a:t>：請點選</a:t>
            </a:r>
            <a:r>
              <a:rPr lang="zh-TW" altLang="en-US" b="1" dirty="0" smtClean="0">
                <a:solidFill>
                  <a:srgbClr val="FF0000"/>
                </a:solidFill>
                <a:latin typeface="微軟正黑體" pitchFamily="34" charset="-120"/>
                <a:ea typeface="微軟正黑體" pitchFamily="34" charset="-120"/>
              </a:rPr>
              <a:t>新增資料</a:t>
            </a:r>
            <a:r>
              <a:rPr lang="zh-TW" altLang="en-US" b="1" dirty="0" smtClean="0">
                <a:solidFill>
                  <a:schemeClr val="tx1"/>
                </a:solidFill>
                <a:latin typeface="微軟正黑體" pitchFamily="34" charset="-120"/>
                <a:ea typeface="微軟正黑體" pitchFamily="34" charset="-120"/>
              </a:rPr>
              <a:t>的按鈕才可開始輸入</a:t>
            </a:r>
            <a:endParaRPr lang="en-US" altLang="zh-TW" b="1" dirty="0" smtClean="0">
              <a:solidFill>
                <a:schemeClr val="tx1"/>
              </a:solidFill>
              <a:latin typeface="微軟正黑體" pitchFamily="34" charset="-120"/>
              <a:ea typeface="微軟正黑體" pitchFamily="34" charset="-120"/>
            </a:endParaRPr>
          </a:p>
        </p:txBody>
      </p:sp>
    </p:spTree>
    <p:extLst>
      <p:ext uri="{BB962C8B-B14F-4D97-AF65-F5344CB8AC3E}">
        <p14:creationId xmlns:p14="http://schemas.microsoft.com/office/powerpoint/2010/main" val="80332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16</a:t>
            </a:fld>
            <a:endParaRPr lang="zh-TW" altLang="en-US"/>
          </a:p>
        </p:txBody>
      </p:sp>
      <p:sp>
        <p:nvSpPr>
          <p:cNvPr id="5" name="標題 1"/>
          <p:cNvSpPr txBox="1">
            <a:spLocks/>
          </p:cNvSpPr>
          <p:nvPr/>
        </p:nvSpPr>
        <p:spPr>
          <a:xfrm>
            <a:off x="683568" y="2060848"/>
            <a:ext cx="7829576" cy="2166771"/>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altLang="zh-TW" b="1" dirty="0" smtClean="0">
                <a:solidFill>
                  <a:srgbClr val="FF0000"/>
                </a:solidFill>
                <a:latin typeface="微軟正黑體" pitchFamily="34" charset="-120"/>
                <a:ea typeface="微軟正黑體" pitchFamily="34" charset="-120"/>
              </a:rPr>
              <a:t>Step1</a:t>
            </a:r>
            <a:r>
              <a:rPr lang="zh-TW" altLang="en-US" b="1" dirty="0" smtClean="0">
                <a:solidFill>
                  <a:srgbClr val="FF0000"/>
                </a:solidFill>
                <a:latin typeface="微軟正黑體" pitchFamily="34" charset="-120"/>
                <a:ea typeface="微軟正黑體" pitchFamily="34" charset="-120"/>
              </a:rPr>
              <a:t>：論文建檔</a:t>
            </a:r>
            <a:r>
              <a:rPr lang="en-US" altLang="zh-TW" b="1" dirty="0" smtClean="0">
                <a:solidFill>
                  <a:srgbClr val="FF0000"/>
                </a:solidFill>
                <a:latin typeface="微軟正黑體" pitchFamily="34" charset="-120"/>
                <a:ea typeface="微軟正黑體" pitchFamily="34" charset="-120"/>
              </a:rPr>
              <a:t>—</a:t>
            </a:r>
            <a:r>
              <a:rPr lang="zh-TW" altLang="en-US" b="1" dirty="0" smtClean="0">
                <a:solidFill>
                  <a:srgbClr val="FF0000"/>
                </a:solidFill>
                <a:latin typeface="微軟正黑體" pitchFamily="34" charset="-120"/>
                <a:ea typeface="微軟正黑體" pitchFamily="34" charset="-120"/>
              </a:rPr>
              <a:t>基本資料</a:t>
            </a:r>
            <a:endParaRPr lang="zh-TW" altLang="en-US" b="1" dirty="0">
              <a:solidFill>
                <a:srgbClr val="FF0000"/>
              </a:solidFill>
            </a:endParaRPr>
          </a:p>
        </p:txBody>
      </p:sp>
    </p:spTree>
    <p:extLst>
      <p:ext uri="{BB962C8B-B14F-4D97-AF65-F5344CB8AC3E}">
        <p14:creationId xmlns:p14="http://schemas.microsoft.com/office/powerpoint/2010/main" val="155079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17</a:t>
            </a:fld>
            <a:endParaRPr lang="zh-TW" altLang="en-US"/>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4003"/>
          <a:stretch/>
        </p:blipFill>
        <p:spPr bwMode="auto">
          <a:xfrm>
            <a:off x="1995" y="332657"/>
            <a:ext cx="9142006" cy="6674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2566760" y="476672"/>
            <a:ext cx="3229376" cy="576064"/>
          </a:xfrm>
          <a:prstGeom prst="rect">
            <a:avLst/>
          </a:prstGeom>
          <a:solidFill>
            <a:srgbClr val="FFFF99"/>
          </a:solidFill>
          <a:ln>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b="1" dirty="0" smtClean="0">
                <a:solidFill>
                  <a:srgbClr val="FF0000"/>
                </a:solidFill>
                <a:latin typeface="微軟正黑體" pitchFamily="34" charset="-120"/>
                <a:ea typeface="微軟正黑體" pitchFamily="34" charset="-120"/>
              </a:rPr>
              <a:t>每一頁籤都要記得建檔喔</a:t>
            </a:r>
            <a:endParaRPr lang="en-US" altLang="zh-TW" b="1" dirty="0" smtClean="0">
              <a:solidFill>
                <a:srgbClr val="FF0000"/>
              </a:solidFill>
              <a:latin typeface="微軟正黑體" pitchFamily="34" charset="-120"/>
              <a:ea typeface="微軟正黑體" pitchFamily="34" charset="-120"/>
            </a:endParaRPr>
          </a:p>
        </p:txBody>
      </p:sp>
      <p:sp>
        <p:nvSpPr>
          <p:cNvPr id="7" name="矩形 6"/>
          <p:cNvSpPr/>
          <p:nvPr/>
        </p:nvSpPr>
        <p:spPr>
          <a:xfrm>
            <a:off x="728276" y="1772817"/>
            <a:ext cx="3676968" cy="1357321"/>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b="1" dirty="0" smtClean="0">
                <a:solidFill>
                  <a:schemeClr val="tx1"/>
                </a:solidFill>
                <a:latin typeface="微軟正黑體" pitchFamily="34" charset="-120"/>
                <a:ea typeface="微軟正黑體" pitchFamily="34" charset="-120"/>
              </a:rPr>
              <a:t>外文名建檔時，請依範例輸入</a:t>
            </a:r>
            <a:endParaRPr lang="en-US" altLang="zh-TW" b="1" dirty="0" smtClean="0">
              <a:solidFill>
                <a:schemeClr val="tx1"/>
              </a:solidFill>
              <a:latin typeface="微軟正黑體" pitchFamily="34" charset="-120"/>
              <a:ea typeface="微軟正黑體" pitchFamily="34" charset="-120"/>
            </a:endParaRPr>
          </a:p>
          <a:p>
            <a:pPr marL="85725"/>
            <a:r>
              <a:rPr lang="zh-TW" altLang="en-US" sz="1600" b="1" dirty="0" smtClean="0">
                <a:solidFill>
                  <a:schemeClr val="tx1"/>
                </a:solidFill>
                <a:latin typeface="微軟正黑體" pitchFamily="34" charset="-120"/>
                <a:ea typeface="微軟正黑體" pitchFamily="34" charset="-120"/>
              </a:rPr>
              <a:t>王大華</a:t>
            </a:r>
            <a:r>
              <a:rPr lang="en-US" altLang="zh-TW" sz="1600" b="1" dirty="0" smtClean="0">
                <a:solidFill>
                  <a:schemeClr val="tx1"/>
                </a:solidFill>
                <a:latin typeface="微軟正黑體" pitchFamily="34" charset="-120"/>
                <a:ea typeface="微軟正黑體" pitchFamily="34" charset="-120"/>
              </a:rPr>
              <a:t>— Wang, Da</a:t>
            </a:r>
            <a:r>
              <a:rPr lang="en-US" altLang="zh-TW" sz="1600" b="1" dirty="0" smtClean="0">
                <a:solidFill>
                  <a:srgbClr val="FF0000"/>
                </a:solidFill>
                <a:latin typeface="微軟正黑體" pitchFamily="34" charset="-120"/>
                <a:ea typeface="微軟正黑體" pitchFamily="34" charset="-120"/>
              </a:rPr>
              <a:t>-H</a:t>
            </a:r>
            <a:r>
              <a:rPr lang="en-US" altLang="zh-TW" sz="1600" b="1" dirty="0" smtClean="0">
                <a:solidFill>
                  <a:schemeClr val="tx1"/>
                </a:solidFill>
                <a:latin typeface="微軟正黑體" pitchFamily="34" charset="-120"/>
                <a:ea typeface="微軟正黑體" pitchFamily="34" charset="-120"/>
              </a:rPr>
              <a:t>ua </a:t>
            </a:r>
            <a:r>
              <a:rPr lang="en-US" altLang="zh-TW" sz="1600" b="1" dirty="0" smtClean="0">
                <a:solidFill>
                  <a:srgbClr val="FF0000"/>
                </a:solidFill>
                <a:latin typeface="微軟正黑體" pitchFamily="34" charset="-120"/>
                <a:ea typeface="微軟正黑體" pitchFamily="34" charset="-120"/>
              </a:rPr>
              <a:t>(O)</a:t>
            </a:r>
          </a:p>
          <a:p>
            <a:pPr marL="85725"/>
            <a:r>
              <a:rPr lang="en-US" altLang="zh-TW" sz="1600" b="1" dirty="0" smtClean="0">
                <a:solidFill>
                  <a:schemeClr val="tx1"/>
                </a:solidFill>
                <a:latin typeface="微軟正黑體" pitchFamily="34" charset="-120"/>
                <a:ea typeface="微軟正黑體" pitchFamily="34" charset="-120"/>
              </a:rPr>
              <a:t>                 Wang, </a:t>
            </a:r>
            <a:r>
              <a:rPr lang="en-US" altLang="zh-TW" sz="1600" b="1" dirty="0" err="1" smtClean="0">
                <a:solidFill>
                  <a:schemeClr val="tx1"/>
                </a:solidFill>
                <a:latin typeface="微軟正黑體" pitchFamily="34" charset="-120"/>
                <a:ea typeface="微軟正黑體" pitchFamily="34" charset="-120"/>
              </a:rPr>
              <a:t>Da</a:t>
            </a:r>
            <a:r>
              <a:rPr lang="en-US" altLang="zh-TW" sz="1600" b="1" dirty="0" err="1" smtClean="0">
                <a:solidFill>
                  <a:srgbClr val="FF0000"/>
                </a:solidFill>
                <a:latin typeface="微軟正黑體" pitchFamily="34" charset="-120"/>
                <a:ea typeface="微軟正黑體" pitchFamily="34" charset="-120"/>
              </a:rPr>
              <a:t>H</a:t>
            </a:r>
            <a:r>
              <a:rPr lang="en-US" altLang="zh-TW" sz="1600" b="1" dirty="0" err="1" smtClean="0">
                <a:solidFill>
                  <a:schemeClr val="tx1"/>
                </a:solidFill>
                <a:latin typeface="微軟正黑體" pitchFamily="34" charset="-120"/>
                <a:ea typeface="微軟正黑體" pitchFamily="34" charset="-120"/>
              </a:rPr>
              <a:t>ua</a:t>
            </a:r>
            <a:r>
              <a:rPr lang="en-US" altLang="zh-TW" sz="1600" b="1" dirty="0" smtClean="0">
                <a:solidFill>
                  <a:schemeClr val="tx1"/>
                </a:solidFill>
                <a:latin typeface="微軟正黑體" pitchFamily="34" charset="-120"/>
                <a:ea typeface="微軟正黑體" pitchFamily="34" charset="-120"/>
              </a:rPr>
              <a:t>   </a:t>
            </a:r>
            <a:r>
              <a:rPr lang="en-US" altLang="zh-TW" sz="1600" b="1" dirty="0" smtClean="0">
                <a:solidFill>
                  <a:srgbClr val="FF0000"/>
                </a:solidFill>
                <a:latin typeface="微軟正黑體" pitchFamily="34" charset="-120"/>
                <a:ea typeface="微軟正黑體" pitchFamily="34" charset="-120"/>
              </a:rPr>
              <a:t>(</a:t>
            </a:r>
            <a:r>
              <a:rPr lang="en-US" altLang="zh-TW" sz="1600" b="1" dirty="0">
                <a:solidFill>
                  <a:srgbClr val="FF0000"/>
                </a:solidFill>
                <a:latin typeface="微軟正黑體" pitchFamily="34" charset="-120"/>
                <a:ea typeface="微軟正黑體" pitchFamily="34" charset="-120"/>
              </a:rPr>
              <a:t>O</a:t>
            </a:r>
            <a:r>
              <a:rPr lang="en-US" altLang="zh-TW" sz="1600" b="1" dirty="0" smtClean="0">
                <a:solidFill>
                  <a:srgbClr val="FF0000"/>
                </a:solidFill>
                <a:latin typeface="微軟正黑體" pitchFamily="34" charset="-120"/>
                <a:ea typeface="微軟正黑體" pitchFamily="34" charset="-120"/>
              </a:rPr>
              <a:t>)</a:t>
            </a:r>
          </a:p>
          <a:p>
            <a:pPr marL="85725"/>
            <a:r>
              <a:rPr lang="en-US" altLang="zh-TW" sz="1600" b="1" dirty="0" smtClean="0">
                <a:solidFill>
                  <a:schemeClr val="tx1"/>
                </a:solidFill>
                <a:latin typeface="微軟正黑體" pitchFamily="34" charset="-120"/>
                <a:ea typeface="微軟正黑體" pitchFamily="34" charset="-120"/>
              </a:rPr>
              <a:t>                 Wang, </a:t>
            </a:r>
            <a:r>
              <a:rPr lang="en-US" altLang="zh-TW" sz="1600" b="1" dirty="0" err="1" smtClean="0">
                <a:solidFill>
                  <a:schemeClr val="tx1"/>
                </a:solidFill>
                <a:latin typeface="微軟正黑體" pitchFamily="34" charset="-120"/>
                <a:ea typeface="微軟正黑體" pitchFamily="34" charset="-120"/>
              </a:rPr>
              <a:t>Dahua</a:t>
            </a:r>
            <a:r>
              <a:rPr lang="en-US" altLang="zh-TW" sz="1600" b="1" dirty="0" smtClean="0">
                <a:solidFill>
                  <a:schemeClr val="tx1"/>
                </a:solidFill>
                <a:latin typeface="微軟正黑體" pitchFamily="34" charset="-120"/>
                <a:ea typeface="微軟正黑體" pitchFamily="34" charset="-120"/>
              </a:rPr>
              <a:t>   </a:t>
            </a:r>
            <a:r>
              <a:rPr lang="zh-TW" altLang="en-US" sz="1600" b="1" dirty="0" smtClean="0">
                <a:solidFill>
                  <a:schemeClr val="tx1"/>
                </a:solidFill>
                <a:latin typeface="微軟正黑體" pitchFamily="34" charset="-120"/>
                <a:ea typeface="微軟正黑體" pitchFamily="34" charset="-120"/>
              </a:rPr>
              <a:t> </a:t>
            </a:r>
            <a:r>
              <a:rPr lang="en-US" altLang="zh-TW" sz="1600" b="1" dirty="0" smtClean="0">
                <a:solidFill>
                  <a:srgbClr val="FF0000"/>
                </a:solidFill>
                <a:latin typeface="微軟正黑體" pitchFamily="34" charset="-120"/>
                <a:ea typeface="微軟正黑體" pitchFamily="34" charset="-120"/>
              </a:rPr>
              <a:t>(O)</a:t>
            </a:r>
          </a:p>
          <a:p>
            <a:pPr marL="85725"/>
            <a:r>
              <a:rPr lang="zh-TW" altLang="en-US" sz="1600" b="1" dirty="0">
                <a:solidFill>
                  <a:srgbClr val="FF0000"/>
                </a:solidFill>
                <a:latin typeface="微軟正黑體" pitchFamily="34" charset="-120"/>
                <a:ea typeface="微軟正黑體" pitchFamily="34" charset="-120"/>
              </a:rPr>
              <a:t>可</a:t>
            </a:r>
            <a:r>
              <a:rPr lang="zh-TW" altLang="en-US" sz="1600" b="1" dirty="0" smtClean="0">
                <a:solidFill>
                  <a:srgbClr val="FF0000"/>
                </a:solidFill>
                <a:latin typeface="微軟正黑體" pitchFamily="34" charset="-120"/>
                <a:ea typeface="微軟正黑體" pitchFamily="34" charset="-120"/>
              </a:rPr>
              <a:t>參考</a:t>
            </a:r>
            <a:r>
              <a:rPr lang="zh-TW" altLang="en-US" sz="1600" b="1" dirty="0" smtClean="0">
                <a:solidFill>
                  <a:srgbClr val="FF0000"/>
                </a:solidFill>
                <a:latin typeface="微軟正黑體" pitchFamily="34" charset="-120"/>
                <a:ea typeface="微軟正黑體" pitchFamily="34" charset="-120"/>
                <a:hlinkClick r:id="rId3"/>
              </a:rPr>
              <a:t>外交部護照</a:t>
            </a:r>
            <a:r>
              <a:rPr lang="zh-TW" altLang="en-US" sz="1600" b="1" dirty="0">
                <a:solidFill>
                  <a:srgbClr val="FF0000"/>
                </a:solidFill>
                <a:latin typeface="微軟正黑體" pitchFamily="34" charset="-120"/>
                <a:ea typeface="微軟正黑體" pitchFamily="34" charset="-120"/>
                <a:hlinkClick r:id="rId3"/>
              </a:rPr>
              <a:t>外文姓名拼音參考</a:t>
            </a:r>
            <a:endParaRPr lang="en-US" altLang="zh-TW" sz="1600" b="1" dirty="0" smtClean="0">
              <a:solidFill>
                <a:srgbClr val="FF0000"/>
              </a:solidFill>
              <a:latin typeface="微軟正黑體" pitchFamily="34" charset="-120"/>
              <a:ea typeface="微軟正黑體" pitchFamily="34" charset="-120"/>
            </a:endParaRPr>
          </a:p>
        </p:txBody>
      </p:sp>
      <p:sp>
        <p:nvSpPr>
          <p:cNvPr id="5" name="文字方塊 4"/>
          <p:cNvSpPr txBox="1"/>
          <p:nvPr/>
        </p:nvSpPr>
        <p:spPr>
          <a:xfrm>
            <a:off x="469624" y="332656"/>
            <a:ext cx="3166272" cy="369332"/>
          </a:xfrm>
          <a:prstGeom prst="rect">
            <a:avLst/>
          </a:prstGeom>
          <a:noFill/>
        </p:spPr>
        <p:txBody>
          <a:bodyPr wrap="square" rtlCol="0">
            <a:spAutoFit/>
          </a:bodyPr>
          <a:lstStyle/>
          <a:p>
            <a:pPr marL="342900" indent="-342900">
              <a:buAutoNum type="arabicPlain"/>
            </a:pPr>
            <a:r>
              <a:rPr lang="en-US" altLang="zh-TW" dirty="0" smtClean="0">
                <a:solidFill>
                  <a:srgbClr val="FF0000"/>
                </a:solidFill>
              </a:rPr>
              <a:t>     2      3     4</a:t>
            </a:r>
            <a:endParaRPr lang="zh-TW" altLang="en-US" dirty="0">
              <a:solidFill>
                <a:srgbClr val="FF0000"/>
              </a:solidFill>
            </a:endParaRPr>
          </a:p>
        </p:txBody>
      </p:sp>
      <p:sp>
        <p:nvSpPr>
          <p:cNvPr id="8" name="圓角矩形 7"/>
          <p:cNvSpPr/>
          <p:nvPr/>
        </p:nvSpPr>
        <p:spPr>
          <a:xfrm>
            <a:off x="683568" y="1268760"/>
            <a:ext cx="7344816"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627326" y="2852936"/>
            <a:ext cx="7108244" cy="785819"/>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en-US" altLang="zh-TW" sz="1400" b="1" strike="dblStrike" dirty="0" smtClean="0">
                <a:solidFill>
                  <a:schemeClr val="tx1"/>
                </a:solidFill>
                <a:latin typeface="微軟正黑體" pitchFamily="34" charset="-120"/>
                <a:ea typeface="微軟正黑體" pitchFamily="34" charset="-120"/>
              </a:rPr>
              <a:t>National </a:t>
            </a:r>
            <a:r>
              <a:rPr lang="en-US" altLang="zh-TW" sz="1400" b="1" strike="dblStrike" dirty="0" smtClean="0">
                <a:solidFill>
                  <a:srgbClr val="FF0000"/>
                </a:solidFill>
                <a:latin typeface="微軟正黑體" pitchFamily="34" charset="-120"/>
                <a:ea typeface="微軟正黑體" pitchFamily="34" charset="-120"/>
              </a:rPr>
              <a:t>d</a:t>
            </a:r>
            <a:r>
              <a:rPr lang="en-US" altLang="zh-TW" sz="1400" b="1" strike="dblStrike" dirty="0" smtClean="0">
                <a:solidFill>
                  <a:schemeClr val="tx1"/>
                </a:solidFill>
                <a:latin typeface="微軟正黑體" pitchFamily="34" charset="-120"/>
                <a:ea typeface="微軟正黑體" pitchFamily="34" charset="-120"/>
              </a:rPr>
              <a:t>igital </a:t>
            </a:r>
            <a:r>
              <a:rPr lang="en-US" altLang="zh-TW" sz="1400" b="1" strike="dblStrike" dirty="0" smtClean="0">
                <a:solidFill>
                  <a:srgbClr val="FF0000"/>
                </a:solidFill>
                <a:latin typeface="微軟正黑體" pitchFamily="34" charset="-120"/>
                <a:ea typeface="微軟正黑體" pitchFamily="34" charset="-120"/>
              </a:rPr>
              <a:t>l</a:t>
            </a:r>
            <a:r>
              <a:rPr lang="en-US" altLang="zh-TW" sz="1400" b="1" strike="dblStrike" dirty="0" smtClean="0">
                <a:solidFill>
                  <a:schemeClr val="tx1"/>
                </a:solidFill>
                <a:latin typeface="微軟正黑體" pitchFamily="34" charset="-120"/>
                <a:ea typeface="微軟正黑體" pitchFamily="34" charset="-120"/>
              </a:rPr>
              <a:t>ibrary of </a:t>
            </a:r>
            <a:r>
              <a:rPr lang="en-US" altLang="zh-TW" sz="1400" b="1" strike="dblStrike" dirty="0" smtClean="0">
                <a:solidFill>
                  <a:srgbClr val="FF0000"/>
                </a:solidFill>
                <a:latin typeface="微軟正黑體" pitchFamily="34" charset="-120"/>
                <a:ea typeface="微軟正黑體" pitchFamily="34" charset="-120"/>
              </a:rPr>
              <a:t>t</a:t>
            </a:r>
            <a:r>
              <a:rPr lang="en-US" altLang="zh-TW" sz="1400" b="1" strike="dblStrike" dirty="0" smtClean="0">
                <a:solidFill>
                  <a:schemeClr val="tx1"/>
                </a:solidFill>
                <a:latin typeface="微軟正黑體" pitchFamily="34" charset="-120"/>
                <a:ea typeface="微軟正黑體" pitchFamily="34" charset="-120"/>
              </a:rPr>
              <a:t>heses and </a:t>
            </a:r>
            <a:r>
              <a:rPr lang="en-US" altLang="zh-TW" sz="1400" b="1" strike="dblStrike" dirty="0" smtClean="0">
                <a:solidFill>
                  <a:srgbClr val="FF0000"/>
                </a:solidFill>
                <a:latin typeface="微軟正黑體" pitchFamily="34" charset="-120"/>
                <a:ea typeface="微軟正黑體" pitchFamily="34" charset="-120"/>
              </a:rPr>
              <a:t>d</a:t>
            </a:r>
            <a:r>
              <a:rPr lang="en-US" altLang="zh-TW" sz="1400" b="1" strike="dblStrike" dirty="0" smtClean="0">
                <a:solidFill>
                  <a:schemeClr val="tx1"/>
                </a:solidFill>
                <a:latin typeface="微軟正黑體" pitchFamily="34" charset="-120"/>
                <a:ea typeface="微軟正黑體" pitchFamily="34" charset="-120"/>
              </a:rPr>
              <a:t>issertations in Taiwan</a:t>
            </a:r>
            <a:r>
              <a:rPr lang="en-US" altLang="zh-TW" sz="1400" b="1" strike="dblStrike" dirty="0" smtClean="0">
                <a:solidFill>
                  <a:srgbClr val="FF0000"/>
                </a:solidFill>
                <a:latin typeface="微軟正黑體" pitchFamily="34" charset="-120"/>
                <a:ea typeface="微軟正黑體" pitchFamily="34" charset="-120"/>
              </a:rPr>
              <a:t> (X)</a:t>
            </a:r>
            <a:endParaRPr lang="en-US" altLang="zh-TW" sz="1400" b="1" strike="dblStrike" dirty="0" smtClean="0">
              <a:solidFill>
                <a:schemeClr val="tx1"/>
              </a:solidFill>
              <a:latin typeface="微軟正黑體" pitchFamily="34" charset="-120"/>
              <a:ea typeface="微軟正黑體" pitchFamily="34" charset="-120"/>
            </a:endParaRPr>
          </a:p>
          <a:p>
            <a:pPr marL="85725"/>
            <a:r>
              <a:rPr lang="en-US" altLang="zh-TW" sz="1400" b="1" dirty="0" smtClean="0">
                <a:solidFill>
                  <a:schemeClr val="tx1"/>
                </a:solidFill>
                <a:latin typeface="微軟正黑體" pitchFamily="34" charset="-120"/>
                <a:ea typeface="微軟正黑體" pitchFamily="34" charset="-120"/>
              </a:rPr>
              <a:t>National Digital Library of Theses and Dissertations in Taiwan </a:t>
            </a:r>
            <a:r>
              <a:rPr lang="en-US" altLang="zh-TW" sz="1400" b="1" dirty="0">
                <a:solidFill>
                  <a:srgbClr val="FF0000"/>
                </a:solidFill>
                <a:latin typeface="微軟正黑體" pitchFamily="34" charset="-120"/>
                <a:ea typeface="微軟正黑體" pitchFamily="34" charset="-120"/>
              </a:rPr>
              <a:t>(</a:t>
            </a:r>
            <a:r>
              <a:rPr lang="en-US" altLang="zh-TW" sz="1400" b="1" dirty="0" smtClean="0">
                <a:solidFill>
                  <a:srgbClr val="FF0000"/>
                </a:solidFill>
                <a:latin typeface="微軟正黑體" pitchFamily="34" charset="-120"/>
                <a:ea typeface="微軟正黑體" pitchFamily="34" charset="-120"/>
              </a:rPr>
              <a:t>O)    </a:t>
            </a:r>
            <a:r>
              <a:rPr lang="zh-TW" altLang="en-US" sz="1400" b="1" dirty="0" smtClean="0">
                <a:solidFill>
                  <a:srgbClr val="FF0000"/>
                </a:solidFill>
                <a:latin typeface="微軟正黑體" pitchFamily="34" charset="-120"/>
                <a:ea typeface="微軟正黑體" pitchFamily="34" charset="-120"/>
              </a:rPr>
              <a:t>首字大寫</a:t>
            </a:r>
            <a:endParaRPr lang="en-US" altLang="zh-TW" sz="1400" b="1" dirty="0" smtClean="0">
              <a:solidFill>
                <a:schemeClr val="tx1"/>
              </a:solidFill>
              <a:latin typeface="微軟正黑體" pitchFamily="34" charset="-120"/>
              <a:ea typeface="微軟正黑體" pitchFamily="34" charset="-120"/>
            </a:endParaRPr>
          </a:p>
        </p:txBody>
      </p:sp>
      <p:sp>
        <p:nvSpPr>
          <p:cNvPr id="12" name="圓角矩形 11"/>
          <p:cNvSpPr/>
          <p:nvPr/>
        </p:nvSpPr>
        <p:spPr>
          <a:xfrm>
            <a:off x="543491" y="1700808"/>
            <a:ext cx="7344816" cy="108012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圓角矩形 12"/>
          <p:cNvSpPr/>
          <p:nvPr/>
        </p:nvSpPr>
        <p:spPr>
          <a:xfrm>
            <a:off x="630268" y="2780928"/>
            <a:ext cx="7344816" cy="19442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p:cNvSpPr/>
          <p:nvPr/>
        </p:nvSpPr>
        <p:spPr>
          <a:xfrm>
            <a:off x="939506" y="4769505"/>
            <a:ext cx="6931476" cy="1767331"/>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b="1" dirty="0" smtClean="0">
                <a:solidFill>
                  <a:schemeClr val="tx1"/>
                </a:solidFill>
                <a:latin typeface="微軟正黑體" pitchFamily="34" charset="-120"/>
                <a:ea typeface="微軟正黑體" pitchFamily="34" charset="-120"/>
              </a:rPr>
              <a:t>若指導教授與口試委員不只一位，請點選</a:t>
            </a:r>
            <a:r>
              <a:rPr lang="en-US" altLang="zh-TW" b="1" dirty="0">
                <a:solidFill>
                  <a:schemeClr val="tx1"/>
                </a:solidFill>
                <a:latin typeface="微軟正黑體" pitchFamily="34" charset="-120"/>
                <a:ea typeface="微軟正黑體" pitchFamily="34" charset="-120"/>
              </a:rPr>
              <a:t>〝</a:t>
            </a:r>
            <a:r>
              <a:rPr lang="zh-TW" altLang="en-US" b="1" dirty="0" smtClean="0">
                <a:solidFill>
                  <a:srgbClr val="FF0000"/>
                </a:solidFill>
                <a:latin typeface="微軟正黑體" pitchFamily="34" charset="-120"/>
                <a:ea typeface="微軟正黑體" pitchFamily="34" charset="-120"/>
              </a:rPr>
              <a:t>增加</a:t>
            </a:r>
            <a:r>
              <a:rPr lang="en-US" altLang="zh-TW" b="1" dirty="0" smtClean="0">
                <a:solidFill>
                  <a:schemeClr val="tx1"/>
                </a:solidFill>
                <a:latin typeface="微軟正黑體" pitchFamily="34" charset="-120"/>
                <a:ea typeface="微軟正黑體" pitchFamily="34" charset="-120"/>
              </a:rPr>
              <a:t>”</a:t>
            </a:r>
          </a:p>
          <a:p>
            <a:pPr marL="85725"/>
            <a:endParaRPr lang="en-US" altLang="zh-TW" b="1" dirty="0" smtClean="0">
              <a:solidFill>
                <a:schemeClr val="tx1"/>
              </a:solidFill>
              <a:latin typeface="微軟正黑體" pitchFamily="34" charset="-120"/>
              <a:ea typeface="微軟正黑體" pitchFamily="34" charset="-120"/>
            </a:endParaRPr>
          </a:p>
          <a:p>
            <a:pPr marL="85725"/>
            <a:r>
              <a:rPr lang="zh-TW" altLang="en-US" sz="1600" b="1" dirty="0">
                <a:solidFill>
                  <a:srgbClr val="FF0000"/>
                </a:solidFill>
                <a:latin typeface="微軟正黑體" pitchFamily="34" charset="-120"/>
                <a:ea typeface="微軟正黑體" pitchFamily="34" charset="-120"/>
              </a:rPr>
              <a:t>小提醒</a:t>
            </a:r>
            <a:r>
              <a:rPr lang="zh-TW" altLang="en-US" sz="1600" b="1" dirty="0">
                <a:solidFill>
                  <a:schemeClr val="tx1"/>
                </a:solidFill>
                <a:latin typeface="微軟正黑體" pitchFamily="34" charset="-120"/>
                <a:ea typeface="微軟正黑體" pitchFamily="34" charset="-120"/>
              </a:rPr>
              <a:t>：</a:t>
            </a:r>
            <a:r>
              <a:rPr lang="zh-TW" altLang="en-US" sz="1600" b="1" dirty="0" smtClean="0">
                <a:solidFill>
                  <a:schemeClr val="tx1"/>
                </a:solidFill>
                <a:latin typeface="微軟正黑體" pitchFamily="34" charset="-120"/>
                <a:ea typeface="微軟正黑體" pitchFamily="34" charset="-120"/>
              </a:rPr>
              <a:t>請記得輸入教授與口委的</a:t>
            </a:r>
            <a:r>
              <a:rPr lang="zh-TW" altLang="en-US" sz="1600" b="1" dirty="0" smtClean="0">
                <a:solidFill>
                  <a:srgbClr val="FF0000"/>
                </a:solidFill>
                <a:latin typeface="微軟正黑體" pitchFamily="34" charset="-120"/>
                <a:ea typeface="微軟正黑體" pitchFamily="34" charset="-120"/>
              </a:rPr>
              <a:t>外文名，外文名書寫方式請一致。</a:t>
            </a:r>
            <a:endParaRPr lang="en-US" altLang="zh-TW" sz="1600" b="1" dirty="0" smtClean="0">
              <a:solidFill>
                <a:srgbClr val="FF0000"/>
              </a:solidFill>
              <a:latin typeface="微軟正黑體" pitchFamily="34" charset="-120"/>
              <a:ea typeface="微軟正黑體" pitchFamily="34" charset="-120"/>
            </a:endParaRPr>
          </a:p>
          <a:p>
            <a:pPr marL="85725"/>
            <a:r>
              <a:rPr lang="en-US" altLang="zh-TW" sz="1600" b="1" dirty="0" smtClean="0">
                <a:solidFill>
                  <a:schemeClr val="tx1">
                    <a:lumMod val="50000"/>
                    <a:lumOff val="50000"/>
                  </a:schemeClr>
                </a:solidFill>
                <a:latin typeface="微軟正黑體" pitchFamily="34" charset="-120"/>
                <a:ea typeface="微軟正黑體" pitchFamily="34" charset="-120"/>
              </a:rPr>
              <a:t>-</a:t>
            </a:r>
            <a:r>
              <a:rPr lang="zh-TW" altLang="en-US" sz="1600" b="1" dirty="0" smtClean="0">
                <a:solidFill>
                  <a:schemeClr val="tx1">
                    <a:lumMod val="50000"/>
                    <a:lumOff val="50000"/>
                  </a:schemeClr>
                </a:solidFill>
                <a:latin typeface="微軟正黑體" pitchFamily="34" charset="-120"/>
                <a:ea typeface="微軟正黑體" pitchFamily="34" charset="-120"/>
              </a:rPr>
              <a:t>至</a:t>
            </a:r>
            <a:r>
              <a:rPr lang="zh-TW" altLang="en-US" sz="1600" b="1" dirty="0">
                <a:solidFill>
                  <a:schemeClr val="tx1">
                    <a:lumMod val="50000"/>
                    <a:lumOff val="50000"/>
                  </a:schemeClr>
                </a:solidFill>
                <a:latin typeface="微軟正黑體" pitchFamily="34" charset="-120"/>
                <a:ea typeface="微軟正黑體" pitchFamily="34" charset="-120"/>
              </a:rPr>
              <a:t>教授所屬之學校系所網頁</a:t>
            </a:r>
            <a:r>
              <a:rPr lang="en-US" altLang="zh-TW" sz="1600" b="1" dirty="0">
                <a:solidFill>
                  <a:schemeClr val="tx1">
                    <a:lumMod val="50000"/>
                    <a:lumOff val="50000"/>
                  </a:schemeClr>
                </a:solidFill>
                <a:latin typeface="微軟正黑體" pitchFamily="34" charset="-120"/>
                <a:ea typeface="微軟正黑體" pitchFamily="34" charset="-120"/>
              </a:rPr>
              <a:t>(</a:t>
            </a:r>
            <a:r>
              <a:rPr lang="zh-TW" altLang="en-US" sz="1600" b="1" dirty="0">
                <a:solidFill>
                  <a:schemeClr val="tx1">
                    <a:lumMod val="50000"/>
                    <a:lumOff val="50000"/>
                  </a:schemeClr>
                </a:solidFill>
                <a:latin typeface="微軟正黑體" pitchFamily="34" charset="-120"/>
                <a:ea typeface="微軟正黑體" pitchFamily="34" charset="-120"/>
              </a:rPr>
              <a:t>系所成員</a:t>
            </a:r>
            <a:r>
              <a:rPr lang="en-US" altLang="zh-TW" sz="1600" b="1" dirty="0">
                <a:solidFill>
                  <a:schemeClr val="tx1">
                    <a:lumMod val="50000"/>
                    <a:lumOff val="50000"/>
                  </a:schemeClr>
                </a:solidFill>
                <a:latin typeface="微軟正黑體" pitchFamily="34" charset="-120"/>
                <a:ea typeface="微軟正黑體" pitchFamily="34" charset="-120"/>
              </a:rPr>
              <a:t>)</a:t>
            </a:r>
            <a:r>
              <a:rPr lang="zh-TW" altLang="en-US" sz="1600" b="1" dirty="0" smtClean="0">
                <a:solidFill>
                  <a:schemeClr val="tx1">
                    <a:lumMod val="50000"/>
                    <a:lumOff val="50000"/>
                  </a:schemeClr>
                </a:solidFill>
                <a:latin typeface="微軟正黑體" pitchFamily="34" charset="-120"/>
                <a:ea typeface="微軟正黑體" pitchFamily="34" charset="-120"/>
              </a:rPr>
              <a:t>查詢</a:t>
            </a:r>
            <a:endParaRPr lang="en-US" altLang="zh-TW" sz="1600" b="1" dirty="0">
              <a:solidFill>
                <a:schemeClr val="tx1">
                  <a:lumMod val="50000"/>
                  <a:lumOff val="50000"/>
                </a:schemeClr>
              </a:solidFill>
              <a:latin typeface="微軟正黑體" pitchFamily="34" charset="-120"/>
              <a:ea typeface="微軟正黑體" pitchFamily="34" charset="-120"/>
            </a:endParaRPr>
          </a:p>
          <a:p>
            <a:pPr marL="85725"/>
            <a:r>
              <a:rPr lang="en-US" altLang="zh-TW" sz="1600" b="1" dirty="0">
                <a:solidFill>
                  <a:schemeClr val="tx1">
                    <a:lumMod val="50000"/>
                    <a:lumOff val="50000"/>
                  </a:schemeClr>
                </a:solidFill>
                <a:latin typeface="微軟正黑體" pitchFamily="34" charset="-120"/>
                <a:ea typeface="微軟正黑體" pitchFamily="34" charset="-120"/>
              </a:rPr>
              <a:t>-</a:t>
            </a:r>
            <a:r>
              <a:rPr lang="zh-TW" altLang="en-US" sz="1600" b="1" dirty="0" smtClean="0">
                <a:solidFill>
                  <a:schemeClr val="tx1">
                    <a:lumMod val="50000"/>
                    <a:lumOff val="50000"/>
                  </a:schemeClr>
                </a:solidFill>
                <a:latin typeface="微軟正黑體" pitchFamily="34" charset="-120"/>
                <a:ea typeface="微軟正黑體" pitchFamily="34" charset="-120"/>
              </a:rPr>
              <a:t>參考</a:t>
            </a:r>
            <a:r>
              <a:rPr lang="zh-TW" altLang="en-US" sz="1600" b="1" dirty="0">
                <a:solidFill>
                  <a:schemeClr val="tx1">
                    <a:lumMod val="50000"/>
                    <a:lumOff val="50000"/>
                  </a:schemeClr>
                </a:solidFill>
                <a:latin typeface="微軟正黑體" pitchFamily="34" charset="-120"/>
                <a:ea typeface="微軟正黑體" pitchFamily="34" charset="-120"/>
              </a:rPr>
              <a:t>全國博碩士論文加值系統中，經教授</a:t>
            </a:r>
            <a:r>
              <a:rPr lang="zh-TW" altLang="en-US" sz="1600" b="1" dirty="0" smtClean="0">
                <a:solidFill>
                  <a:schemeClr val="tx1">
                    <a:lumMod val="50000"/>
                    <a:lumOff val="50000"/>
                  </a:schemeClr>
                </a:solidFill>
                <a:latin typeface="微軟正黑體" pitchFamily="34" charset="-120"/>
                <a:ea typeface="微軟正黑體" pitchFamily="34" charset="-120"/>
              </a:rPr>
              <a:t>指導</a:t>
            </a:r>
            <a:r>
              <a:rPr lang="zh-TW" altLang="en-US" sz="1600" b="1" dirty="0">
                <a:solidFill>
                  <a:schemeClr val="tx1">
                    <a:lumMod val="50000"/>
                    <a:lumOff val="50000"/>
                  </a:schemeClr>
                </a:solidFill>
                <a:latin typeface="微軟正黑體" pitchFamily="34" charset="-120"/>
                <a:ea typeface="微軟正黑體" pitchFamily="34" charset="-120"/>
              </a:rPr>
              <a:t>之學生</a:t>
            </a:r>
            <a:r>
              <a:rPr lang="zh-TW" altLang="en-US" sz="1600" b="1" dirty="0" smtClean="0">
                <a:solidFill>
                  <a:schemeClr val="tx1">
                    <a:lumMod val="50000"/>
                    <a:lumOff val="50000"/>
                  </a:schemeClr>
                </a:solidFill>
                <a:latin typeface="微軟正黑體" pitchFamily="34" charset="-120"/>
                <a:ea typeface="微軟正黑體" pitchFamily="34" charset="-120"/>
              </a:rPr>
              <a:t>論文</a:t>
            </a:r>
            <a:endParaRPr lang="en-US" altLang="zh-TW" sz="1600" b="1" dirty="0" smtClean="0">
              <a:solidFill>
                <a:schemeClr val="tx1">
                  <a:lumMod val="50000"/>
                  <a:lumOff val="50000"/>
                </a:schemeClr>
              </a:solidFill>
              <a:latin typeface="微軟正黑體" pitchFamily="34" charset="-120"/>
              <a:ea typeface="微軟正黑體" pitchFamily="34" charset="-120"/>
            </a:endParaRPr>
          </a:p>
        </p:txBody>
      </p:sp>
    </p:spTree>
    <p:extLst>
      <p:ext uri="{BB962C8B-B14F-4D97-AF65-F5344CB8AC3E}">
        <p14:creationId xmlns:p14="http://schemas.microsoft.com/office/powerpoint/2010/main" val="122633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1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10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10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par>
                                <p:cTn id="24" presetID="16" presetClass="entr" presetSubtype="21"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1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10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par>
                                <p:cTn id="32" presetID="16" presetClass="entr" presetSubtype="21"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10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5" grpId="0"/>
      <p:bldP spid="8" grpId="0" animBg="1"/>
      <p:bldP spid="11" grpId="0" animBg="1"/>
      <p:bldP spid="12" grpId="0" animBg="1"/>
      <p:bldP spid="13"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18</a:t>
            </a:fld>
            <a:endParaRPr lang="zh-TW" alt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8" y="332656"/>
            <a:ext cx="9158168" cy="6525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827584" y="2852936"/>
            <a:ext cx="2723764" cy="427488"/>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600" b="1" dirty="0" smtClean="0">
                <a:solidFill>
                  <a:schemeClr val="tx1"/>
                </a:solidFill>
                <a:latin typeface="微軟正黑體" pitchFamily="34" charset="-120"/>
                <a:ea typeface="微軟正黑體" pitchFamily="34" charset="-120"/>
              </a:rPr>
              <a:t>論文最後一頁編列的頁碼</a:t>
            </a:r>
            <a:endParaRPr lang="en-US" altLang="zh-TW" sz="1600" b="1" dirty="0" smtClean="0">
              <a:solidFill>
                <a:schemeClr val="tx1"/>
              </a:solidFill>
              <a:latin typeface="微軟正黑體" pitchFamily="34" charset="-120"/>
              <a:ea typeface="微軟正黑體" pitchFamily="34" charset="-120"/>
            </a:endParaRPr>
          </a:p>
        </p:txBody>
      </p:sp>
      <p:sp>
        <p:nvSpPr>
          <p:cNvPr id="5" name="圓角矩形 4"/>
          <p:cNvSpPr/>
          <p:nvPr/>
        </p:nvSpPr>
        <p:spPr>
          <a:xfrm>
            <a:off x="755576" y="2492896"/>
            <a:ext cx="7848872"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圓角矩形 7"/>
          <p:cNvSpPr/>
          <p:nvPr/>
        </p:nvSpPr>
        <p:spPr>
          <a:xfrm>
            <a:off x="755576" y="2852936"/>
            <a:ext cx="8001272" cy="122413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115616" y="4108719"/>
            <a:ext cx="7488832" cy="571504"/>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600" b="1" dirty="0" smtClean="0">
                <a:solidFill>
                  <a:schemeClr val="tx1"/>
                </a:solidFill>
                <a:latin typeface="微軟正黑體" pitchFamily="34" charset="-120"/>
                <a:ea typeface="微軟正黑體" pitchFamily="34" charset="-120"/>
              </a:rPr>
              <a:t>若有</a:t>
            </a:r>
            <a:r>
              <a:rPr lang="en-US" altLang="zh-TW" sz="1600" b="1" dirty="0" smtClean="0">
                <a:solidFill>
                  <a:schemeClr val="tx1"/>
                </a:solidFill>
                <a:latin typeface="微軟正黑體" pitchFamily="34" charset="-120"/>
                <a:ea typeface="微軟正黑體" pitchFamily="34" charset="-120"/>
              </a:rPr>
              <a:t>2</a:t>
            </a:r>
            <a:r>
              <a:rPr lang="zh-TW" altLang="en-US" sz="1600" b="1" dirty="0" smtClean="0">
                <a:solidFill>
                  <a:schemeClr val="tx1"/>
                </a:solidFill>
                <a:latin typeface="微軟正黑體" pitchFamily="34" charset="-120"/>
                <a:ea typeface="微軟正黑體" pitchFamily="34" charset="-120"/>
              </a:rPr>
              <a:t>個以上的關鍵字，請點選</a:t>
            </a:r>
            <a:r>
              <a:rPr lang="en-US" altLang="zh-TW" sz="1600" b="1" dirty="0" smtClean="0">
                <a:solidFill>
                  <a:schemeClr val="tx1"/>
                </a:solidFill>
                <a:latin typeface="微軟正黑體" pitchFamily="34" charset="-120"/>
                <a:ea typeface="微軟正黑體" pitchFamily="34" charset="-120"/>
              </a:rPr>
              <a:t>〝</a:t>
            </a:r>
            <a:r>
              <a:rPr lang="zh-TW" altLang="en-US" sz="1600" b="1" dirty="0" smtClean="0">
                <a:solidFill>
                  <a:schemeClr val="tx1"/>
                </a:solidFill>
                <a:latin typeface="微軟正黑體" pitchFamily="34" charset="-120"/>
                <a:ea typeface="微軟正黑體" pitchFamily="34" charset="-120"/>
              </a:rPr>
              <a:t>增加</a:t>
            </a:r>
            <a:r>
              <a:rPr lang="en-US" altLang="zh-TW" sz="1600" b="1" dirty="0" smtClean="0">
                <a:solidFill>
                  <a:schemeClr val="tx1"/>
                </a:solidFill>
                <a:latin typeface="微軟正黑體" pitchFamily="34" charset="-120"/>
                <a:ea typeface="微軟正黑體" pitchFamily="34" charset="-120"/>
              </a:rPr>
              <a:t>〞</a:t>
            </a:r>
            <a:r>
              <a:rPr lang="zh-TW" altLang="en-US" sz="1600" b="1" dirty="0" smtClean="0">
                <a:solidFill>
                  <a:schemeClr val="tx1"/>
                </a:solidFill>
                <a:latin typeface="微軟正黑體" pitchFamily="34" charset="-120"/>
                <a:ea typeface="微軟正黑體" pitchFamily="34" charset="-120"/>
              </a:rPr>
              <a:t>，一欄僅限一個關鍵詞</a:t>
            </a:r>
            <a:endParaRPr lang="en-US" altLang="zh-TW" sz="1600" b="1" dirty="0" smtClean="0">
              <a:solidFill>
                <a:schemeClr val="tx1"/>
              </a:solidFill>
              <a:latin typeface="微軟正黑體" pitchFamily="34" charset="-120"/>
              <a:ea typeface="微軟正黑體" pitchFamily="34" charset="-120"/>
            </a:endParaRPr>
          </a:p>
        </p:txBody>
      </p:sp>
      <p:sp>
        <p:nvSpPr>
          <p:cNvPr id="10" name="圓角矩形 9"/>
          <p:cNvSpPr/>
          <p:nvPr/>
        </p:nvSpPr>
        <p:spPr>
          <a:xfrm>
            <a:off x="5436096" y="6119589"/>
            <a:ext cx="2088232"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426" y="2564904"/>
            <a:ext cx="5983861" cy="2657475"/>
          </a:xfrm>
          <a:prstGeom prst="rect">
            <a:avLst/>
          </a:prstGeom>
          <a:noFill/>
          <a:ln w="120650">
            <a:solidFill>
              <a:srgbClr val="FFCE33"/>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5" y="692697"/>
            <a:ext cx="6000750" cy="1276351"/>
          </a:xfrm>
          <a:prstGeom prst="rect">
            <a:avLst/>
          </a:prstGeom>
          <a:noFill/>
          <a:ln w="76200">
            <a:solidFill>
              <a:srgbClr val="FF66FF"/>
            </a:solidFill>
            <a:miter lim="800000"/>
            <a:headEnd/>
            <a:tailEnd/>
          </a:ln>
          <a:extLst>
            <a:ext uri="{909E8E84-426E-40DD-AFC4-6F175D3DCCD1}">
              <a14:hiddenFill xmlns:a14="http://schemas.microsoft.com/office/drawing/2010/main">
                <a:solidFill>
                  <a:schemeClr val="accent1"/>
                </a:solidFill>
              </a14:hiddenFill>
            </a:ext>
          </a:extLst>
        </p:spPr>
      </p:pic>
      <p:cxnSp>
        <p:nvCxnSpPr>
          <p:cNvPr id="14" name="直線接點 13"/>
          <p:cNvCxnSpPr/>
          <p:nvPr/>
        </p:nvCxnSpPr>
        <p:spPr>
          <a:xfrm>
            <a:off x="1835696" y="1196752"/>
            <a:ext cx="26642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1835696" y="1844824"/>
            <a:ext cx="338437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文字方塊 15"/>
          <p:cNvSpPr txBox="1"/>
          <p:nvPr/>
        </p:nvSpPr>
        <p:spPr>
          <a:xfrm>
            <a:off x="4564916" y="980728"/>
            <a:ext cx="439132" cy="369332"/>
          </a:xfrm>
          <a:prstGeom prst="rect">
            <a:avLst/>
          </a:prstGeom>
          <a:noFill/>
          <a:ln w="28575">
            <a:noFill/>
          </a:ln>
        </p:spPr>
        <p:txBody>
          <a:bodyPr wrap="square" rtlCol="0">
            <a:spAutoFit/>
          </a:bodyPr>
          <a:lstStyle/>
          <a:p>
            <a:r>
              <a:rPr lang="en-US" altLang="zh-TW" b="1" dirty="0" smtClean="0">
                <a:solidFill>
                  <a:srgbClr val="FF0000"/>
                </a:solidFill>
              </a:rPr>
              <a:t>(X)</a:t>
            </a:r>
            <a:endParaRPr lang="zh-TW" altLang="en-US" b="1" dirty="0">
              <a:solidFill>
                <a:srgbClr val="FF0000"/>
              </a:solidFill>
            </a:endParaRPr>
          </a:p>
        </p:txBody>
      </p:sp>
      <p:sp>
        <p:nvSpPr>
          <p:cNvPr id="21" name="文字方塊 20"/>
          <p:cNvSpPr txBox="1"/>
          <p:nvPr/>
        </p:nvSpPr>
        <p:spPr>
          <a:xfrm>
            <a:off x="5220072" y="1612870"/>
            <a:ext cx="439132" cy="369332"/>
          </a:xfrm>
          <a:prstGeom prst="rect">
            <a:avLst/>
          </a:prstGeom>
          <a:noFill/>
          <a:ln w="28575">
            <a:noFill/>
          </a:ln>
        </p:spPr>
        <p:txBody>
          <a:bodyPr wrap="square" rtlCol="0">
            <a:spAutoFit/>
          </a:bodyPr>
          <a:lstStyle/>
          <a:p>
            <a:r>
              <a:rPr lang="en-US" altLang="zh-TW" b="1" dirty="0" smtClean="0">
                <a:solidFill>
                  <a:srgbClr val="FF0000"/>
                </a:solidFill>
              </a:rPr>
              <a:t>(X)</a:t>
            </a:r>
            <a:endParaRPr lang="zh-TW" altLang="en-US" b="1" dirty="0">
              <a:solidFill>
                <a:srgbClr val="FF0000"/>
              </a:solidFill>
            </a:endParaRPr>
          </a:p>
        </p:txBody>
      </p:sp>
      <p:sp>
        <p:nvSpPr>
          <p:cNvPr id="22" name="文字方塊 21"/>
          <p:cNvSpPr txBox="1"/>
          <p:nvPr/>
        </p:nvSpPr>
        <p:spPr>
          <a:xfrm>
            <a:off x="3244044" y="3066680"/>
            <a:ext cx="1512168" cy="707886"/>
          </a:xfrm>
          <a:prstGeom prst="rect">
            <a:avLst/>
          </a:prstGeom>
          <a:noFill/>
          <a:ln w="28575">
            <a:noFill/>
          </a:ln>
        </p:spPr>
        <p:txBody>
          <a:bodyPr wrap="square" rtlCol="0">
            <a:spAutoFit/>
          </a:bodyPr>
          <a:lstStyle/>
          <a:p>
            <a:r>
              <a:rPr lang="en-US" altLang="zh-TW" sz="4000" b="1" dirty="0" smtClean="0">
                <a:solidFill>
                  <a:srgbClr val="FF0000"/>
                </a:solidFill>
              </a:rPr>
              <a:t>(O)</a:t>
            </a:r>
            <a:endParaRPr lang="zh-TW" altLang="en-US" sz="4000" b="1" dirty="0">
              <a:solidFill>
                <a:srgbClr val="FF0000"/>
              </a:solidFill>
            </a:endParaRPr>
          </a:p>
        </p:txBody>
      </p:sp>
      <p:sp>
        <p:nvSpPr>
          <p:cNvPr id="23" name="文字方塊 22"/>
          <p:cNvSpPr txBox="1"/>
          <p:nvPr/>
        </p:nvSpPr>
        <p:spPr>
          <a:xfrm>
            <a:off x="3175380" y="4387792"/>
            <a:ext cx="1512168" cy="707886"/>
          </a:xfrm>
          <a:prstGeom prst="rect">
            <a:avLst/>
          </a:prstGeom>
          <a:noFill/>
          <a:ln w="28575">
            <a:noFill/>
          </a:ln>
        </p:spPr>
        <p:txBody>
          <a:bodyPr wrap="square" rtlCol="0">
            <a:spAutoFit/>
          </a:bodyPr>
          <a:lstStyle/>
          <a:p>
            <a:r>
              <a:rPr lang="en-US" altLang="zh-TW" sz="4000" b="1" dirty="0" smtClean="0">
                <a:solidFill>
                  <a:srgbClr val="FF0000"/>
                </a:solidFill>
              </a:rPr>
              <a:t>(O)</a:t>
            </a:r>
            <a:endParaRPr lang="zh-TW" altLang="en-US" sz="4000" b="1" dirty="0">
              <a:solidFill>
                <a:srgbClr val="FF0000"/>
              </a:solidFill>
            </a:endParaRPr>
          </a:p>
        </p:txBody>
      </p:sp>
    </p:spTree>
    <p:extLst>
      <p:ext uri="{BB962C8B-B14F-4D97-AF65-F5344CB8AC3E}">
        <p14:creationId xmlns:p14="http://schemas.microsoft.com/office/powerpoint/2010/main" val="358582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051"/>
                                        </p:tgtEl>
                                        <p:attrNameLst>
                                          <p:attrName>style.visibility</p:attrName>
                                        </p:attrNameLst>
                                      </p:cBhvr>
                                      <p:to>
                                        <p:strVal val="visible"/>
                                      </p:to>
                                    </p:set>
                                    <p:animEffect transition="in" filter="barn(inVertical)">
                                      <p:cBhvr>
                                        <p:cTn id="23" dur="500"/>
                                        <p:tgtEl>
                                          <p:spTgt spid="205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par>
                                <p:cTn id="29" presetID="16" presetClass="entr" presetSubtype="21"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050"/>
                                        </p:tgtEl>
                                        <p:attrNameLst>
                                          <p:attrName>style.visibility</p:attrName>
                                        </p:attrNameLst>
                                      </p:cBhvr>
                                      <p:to>
                                        <p:strVal val="visible"/>
                                      </p:to>
                                    </p:set>
                                    <p:animEffect transition="in" filter="barn(inVertical)">
                                      <p:cBhvr>
                                        <p:cTn id="42" dur="500"/>
                                        <p:tgtEl>
                                          <p:spTgt spid="205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arn(inVertical)">
                                      <p:cBhvr>
                                        <p:cTn id="47" dur="500"/>
                                        <p:tgtEl>
                                          <p:spTgt spid="22"/>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barn(inVertical)">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barn(inVertical)">
                                      <p:cBhvr>
                                        <p:cTn id="5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8" grpId="0" animBg="1"/>
      <p:bldP spid="9" grpId="0" animBg="1"/>
      <p:bldP spid="10" grpId="0" animBg="1"/>
      <p:bldP spid="16" grpId="0"/>
      <p:bldP spid="21"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p24"/>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a:t>
            </a:fld>
            <a:endParaRPr dirty="0"/>
          </a:p>
        </p:txBody>
      </p:sp>
      <p:sp>
        <p:nvSpPr>
          <p:cNvPr id="133" name="Google Shape;133;p24"/>
          <p:cNvSpPr txBox="1">
            <a:spLocks noGrp="1"/>
          </p:cNvSpPr>
          <p:nvPr>
            <p:ph type="title" idx="4294967295"/>
          </p:nvPr>
        </p:nvSpPr>
        <p:spPr>
          <a:xfrm>
            <a:off x="7148514" y="956734"/>
            <a:ext cx="1995487" cy="1208617"/>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 sz="2000" b="0">
                <a:solidFill>
                  <a:schemeClr val="lt1"/>
                </a:solidFill>
              </a:rPr>
              <a:t>Want big impact?</a:t>
            </a:r>
            <a:endParaRPr sz="2000" b="0">
              <a:solidFill>
                <a:schemeClr val="lt1"/>
              </a:solidFill>
            </a:endParaRPr>
          </a:p>
          <a:p>
            <a:pPr marL="0" lvl="0" indent="0" algn="r" rtl="0">
              <a:spcBef>
                <a:spcPts val="0"/>
              </a:spcBef>
              <a:spcAft>
                <a:spcPts val="0"/>
              </a:spcAft>
              <a:buNone/>
            </a:pPr>
            <a:r>
              <a:rPr lang="en" sz="2000">
                <a:solidFill>
                  <a:schemeClr val="lt1"/>
                </a:solidFill>
              </a:rPr>
              <a:t>Use big image.</a:t>
            </a:r>
            <a:endParaRPr sz="2000">
              <a:solidFill>
                <a:schemeClr val="lt1"/>
              </a:solidFill>
            </a:endParaRPr>
          </a:p>
        </p:txBody>
      </p:sp>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0703"/>
            <a:ext cx="9144000" cy="5472607"/>
          </a:xfrm>
          <a:prstGeom prst="rect">
            <a:avLst/>
          </a:prstGeom>
        </p:spPr>
      </p:pic>
      <p:sp>
        <p:nvSpPr>
          <p:cNvPr id="5" name="矩形 4"/>
          <p:cNvSpPr/>
          <p:nvPr/>
        </p:nvSpPr>
        <p:spPr>
          <a:xfrm>
            <a:off x="5292080" y="1628800"/>
            <a:ext cx="864096" cy="1224136"/>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67202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0" y="188640"/>
            <a:ext cx="4320480" cy="1008112"/>
          </a:xfrm>
        </p:spPr>
        <p:txBody>
          <a:bodyPr>
            <a:normAutofit fontScale="90000"/>
          </a:bodyPr>
          <a:lstStyle/>
          <a:p>
            <a:r>
              <a:rPr lang="zh-TW" altLang="en-US" sz="2700" dirty="0" smtClean="0">
                <a:solidFill>
                  <a:schemeClr val="accent6">
                    <a:lumMod val="50000"/>
                  </a:schemeClr>
                </a:solidFill>
                <a:latin typeface="微軟正黑體" pitchFamily="34" charset="-120"/>
                <a:ea typeface="微軟正黑體" pitchFamily="34" charset="-120"/>
              </a:rPr>
              <a:t>與您的護照與畢業證書的英文名一致，可參考</a:t>
            </a:r>
            <a:r>
              <a:rPr lang="zh-TW" altLang="en-US" sz="2700" b="1" dirty="0" smtClean="0">
                <a:solidFill>
                  <a:srgbClr val="FF0000"/>
                </a:solidFill>
                <a:latin typeface="微軟正黑體" pitchFamily="34" charset="-120"/>
                <a:ea typeface="微軟正黑體" pitchFamily="34" charset="-120"/>
                <a:hlinkClick r:id="rId2"/>
              </a:rPr>
              <a:t>外交部</a:t>
            </a:r>
            <a:r>
              <a:rPr lang="zh-TW" altLang="en-US" sz="2700" b="1" dirty="0">
                <a:solidFill>
                  <a:srgbClr val="FF0000"/>
                </a:solidFill>
                <a:latin typeface="微軟正黑體" pitchFamily="34" charset="-120"/>
                <a:ea typeface="微軟正黑體" pitchFamily="34" charset="-120"/>
                <a:hlinkClick r:id="rId2"/>
              </a:rPr>
              <a:t>護照外文姓名</a:t>
            </a:r>
            <a:r>
              <a:rPr lang="zh-TW" altLang="en-US" sz="2700" b="1" dirty="0" smtClean="0">
                <a:solidFill>
                  <a:srgbClr val="FF0000"/>
                </a:solidFill>
                <a:latin typeface="微軟正黑體" pitchFamily="34" charset="-120"/>
                <a:ea typeface="微軟正黑體" pitchFamily="34" charset="-120"/>
                <a:hlinkClick r:id="rId2"/>
              </a:rPr>
              <a:t>拼音</a:t>
            </a:r>
            <a:endParaRPr lang="zh-TW" altLang="en-US" sz="4000" dirty="0">
              <a:latin typeface="微軟正黑體" pitchFamily="34" charset="-120"/>
              <a:ea typeface="微軟正黑體" pitchFamily="34" charset="-120"/>
            </a:endParaRPr>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19</a:t>
            </a:fld>
            <a:endParaRPr lang="zh-TW" altLang="en-U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3806" r="1437" b="7264"/>
          <a:stretch/>
        </p:blipFill>
        <p:spPr bwMode="auto">
          <a:xfrm>
            <a:off x="0" y="1628800"/>
            <a:ext cx="7935800" cy="5084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683568" y="4797152"/>
            <a:ext cx="4248472" cy="792088"/>
          </a:xfrm>
          <a:prstGeom prst="rect">
            <a:avLst/>
          </a:prstGeom>
          <a:solidFill>
            <a:srgbClr val="FFFF99">
              <a:alpha val="3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7331" t="55617" r="30079" b="5725"/>
          <a:stretch/>
        </p:blipFill>
        <p:spPr bwMode="auto">
          <a:xfrm>
            <a:off x="3707904" y="2266600"/>
            <a:ext cx="4645152" cy="2295144"/>
          </a:xfrm>
          <a:prstGeom prst="rect">
            <a:avLst/>
          </a:prstGeom>
          <a:ln w="38100">
            <a:solidFill>
              <a:srgbClr val="7030A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cxnSp>
        <p:nvCxnSpPr>
          <p:cNvPr id="8" name="肘形接點 7"/>
          <p:cNvCxnSpPr>
            <a:endCxn id="7" idx="1"/>
          </p:cNvCxnSpPr>
          <p:nvPr/>
        </p:nvCxnSpPr>
        <p:spPr>
          <a:xfrm rot="5400000" flipH="1" flipV="1">
            <a:off x="2566365" y="3655611"/>
            <a:ext cx="1382980" cy="900100"/>
          </a:xfrm>
          <a:prstGeom prst="bentConnector2">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3851920" y="3717032"/>
            <a:ext cx="1728192" cy="792088"/>
          </a:xfrm>
          <a:prstGeom prst="rect">
            <a:avLst/>
          </a:prstGeom>
          <a:solidFill>
            <a:srgbClr val="FFFF99">
              <a:alpha val="3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827584" y="620688"/>
            <a:ext cx="3384376" cy="677108"/>
          </a:xfrm>
          <a:prstGeom prst="rect">
            <a:avLst/>
          </a:prstGeom>
        </p:spPr>
        <p:txBody>
          <a:bodyPr wrap="square">
            <a:spAutoFit/>
          </a:bodyPr>
          <a:lstStyle/>
          <a:p>
            <a:r>
              <a:rPr lang="zh-TW" altLang="en-US" sz="3800" b="1" dirty="0">
                <a:solidFill>
                  <a:srgbClr val="FF0000"/>
                </a:solidFill>
                <a:latin typeface="微軟正黑體" pitchFamily="34" charset="-120"/>
                <a:ea typeface="微軟正黑體" pitchFamily="34" charset="-120"/>
              </a:rPr>
              <a:t>研究生外文名</a:t>
            </a:r>
            <a:endParaRPr lang="zh-TW" altLang="en-US" sz="3800" dirty="0"/>
          </a:p>
        </p:txBody>
      </p:sp>
    </p:spTree>
    <p:extLst>
      <p:ext uri="{BB962C8B-B14F-4D97-AF65-F5344CB8AC3E}">
        <p14:creationId xmlns:p14="http://schemas.microsoft.com/office/powerpoint/2010/main" val="15368171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dirty="0">
                <a:solidFill>
                  <a:srgbClr val="FF0000"/>
                </a:solidFill>
                <a:latin typeface="微軟正黑體" pitchFamily="34" charset="-120"/>
                <a:ea typeface="微軟正黑體" pitchFamily="34" charset="-120"/>
              </a:rPr>
              <a:t>審核</a:t>
            </a:r>
            <a:r>
              <a:rPr lang="zh-TW" altLang="en-US" dirty="0" smtClean="0">
                <a:solidFill>
                  <a:srgbClr val="FF0000"/>
                </a:solidFill>
                <a:latin typeface="微軟正黑體" pitchFamily="34" charset="-120"/>
                <a:ea typeface="微軟正黑體" pitchFamily="34" charset="-120"/>
              </a:rPr>
              <a:t>不通過的原因</a:t>
            </a:r>
            <a:r>
              <a:rPr lang="en-US" altLang="zh-TW" dirty="0" smtClean="0">
                <a:solidFill>
                  <a:srgbClr val="FF0000"/>
                </a:solidFill>
                <a:latin typeface="微軟正黑體" pitchFamily="34" charset="-120"/>
                <a:ea typeface="微軟正黑體" pitchFamily="34" charset="-120"/>
              </a:rPr>
              <a:t>—</a:t>
            </a:r>
            <a:r>
              <a:rPr lang="zh-TW" altLang="en-US" dirty="0" smtClean="0">
                <a:solidFill>
                  <a:srgbClr val="FF0000"/>
                </a:solidFill>
                <a:latin typeface="微軟正黑體" pitchFamily="34" charset="-120"/>
                <a:ea typeface="微軟正黑體" pitchFamily="34" charset="-120"/>
              </a:rPr>
              <a:t>基本資料</a:t>
            </a:r>
            <a:endParaRPr lang="zh-TW" altLang="en-US" dirty="0">
              <a:solidFill>
                <a:srgbClr val="FF0000"/>
              </a:solidFill>
              <a:latin typeface="微軟正黑體" pitchFamily="34" charset="-120"/>
              <a:ea typeface="微軟正黑體" pitchFamily="34" charset="-120"/>
            </a:endParaRPr>
          </a:p>
        </p:txBody>
      </p:sp>
      <p:sp>
        <p:nvSpPr>
          <p:cNvPr id="3" name="內容版面配置區 2"/>
          <p:cNvSpPr>
            <a:spLocks noGrp="1"/>
          </p:cNvSpPr>
          <p:nvPr>
            <p:ph idx="1"/>
          </p:nvPr>
        </p:nvSpPr>
        <p:spPr/>
        <p:txBody>
          <a:bodyPr>
            <a:normAutofit fontScale="70000" lnSpcReduction="20000"/>
          </a:bodyPr>
          <a:lstStyle/>
          <a:p>
            <a:r>
              <a:rPr lang="zh-TW" altLang="en-US" dirty="0" smtClean="0">
                <a:latin typeface="微軟正黑體" pitchFamily="34" charset="-120"/>
                <a:ea typeface="微軟正黑體" pitchFamily="34" charset="-120"/>
              </a:rPr>
              <a:t>中英文題目不一致：「審定書題名」與「電子</a:t>
            </a:r>
            <a:r>
              <a:rPr lang="zh-TW" altLang="en-US" dirty="0">
                <a:latin typeface="微軟正黑體" pitchFamily="34" charset="-120"/>
                <a:ea typeface="微軟正黑體" pitchFamily="34" charset="-120"/>
              </a:rPr>
              <a:t>檔</a:t>
            </a:r>
            <a:r>
              <a:rPr lang="zh-TW" altLang="en-US" dirty="0" smtClean="0">
                <a:latin typeface="微軟正黑體" pitchFamily="34" charset="-120"/>
                <a:ea typeface="微軟正黑體" pitchFamily="34" charset="-120"/>
              </a:rPr>
              <a:t>封面題名」、「建檔資料上的題目」皆不同。</a:t>
            </a:r>
            <a:r>
              <a:rPr lang="zh-TW" altLang="en-US" sz="2400" dirty="0" smtClean="0">
                <a:solidFill>
                  <a:srgbClr val="0070C0"/>
                </a:solidFill>
                <a:latin typeface="微軟正黑體" pitchFamily="34" charset="-120"/>
                <a:ea typeface="微軟正黑體" pitchFamily="34" charset="-120"/>
              </a:rPr>
              <a:t>差一個單字或拼錯、修改過題名，卻沒同步更新電子檔。</a:t>
            </a:r>
            <a:endParaRPr lang="en-US" altLang="zh-TW" sz="2400" dirty="0" smtClean="0">
              <a:solidFill>
                <a:srgbClr val="0070C0"/>
              </a:solidFill>
              <a:latin typeface="微軟正黑體" pitchFamily="34" charset="-120"/>
              <a:ea typeface="微軟正黑體" pitchFamily="34" charset="-120"/>
            </a:endParaRPr>
          </a:p>
          <a:p>
            <a:pPr marL="0" indent="0">
              <a:buNone/>
            </a:pPr>
            <a:endParaRPr lang="en-US" altLang="zh-TW" sz="2400" dirty="0" smtClean="0">
              <a:solidFill>
                <a:srgbClr val="0070C0"/>
              </a:solidFill>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建檔資料中的「中英關鍵字」不完整或電子檔內無關鍵字。</a:t>
            </a:r>
            <a:endParaRPr lang="en-US" altLang="zh-TW" dirty="0" smtClean="0">
              <a:latin typeface="微軟正黑體" pitchFamily="34" charset="-120"/>
              <a:ea typeface="微軟正黑體" pitchFamily="34" charset="-120"/>
            </a:endParaRPr>
          </a:p>
          <a:p>
            <a:pPr marL="0" indent="0">
              <a:buNone/>
            </a:pPr>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二</a:t>
            </a:r>
            <a:r>
              <a:rPr lang="zh-TW" altLang="en-US" dirty="0">
                <a:latin typeface="微軟正黑體" pitchFamily="34" charset="-120"/>
                <a:ea typeface="微軟正黑體" pitchFamily="34" charset="-120"/>
              </a:rPr>
              <a:t>個關鍵字以上，請</a:t>
            </a:r>
            <a:r>
              <a:rPr lang="zh-TW" altLang="en-US" dirty="0" smtClean="0">
                <a:latin typeface="微軟正黑體" pitchFamily="34" charset="-120"/>
                <a:ea typeface="微軟正黑體" pitchFamily="34" charset="-120"/>
              </a:rPr>
              <a:t>點選「新增」按鈕</a:t>
            </a:r>
            <a:r>
              <a:rPr lang="zh-TW" altLang="en-US" dirty="0">
                <a:latin typeface="微軟正黑體" pitchFamily="34" charset="-120"/>
                <a:ea typeface="微軟正黑體" pitchFamily="34" charset="-120"/>
              </a:rPr>
              <a:t>新增</a:t>
            </a:r>
            <a:r>
              <a:rPr lang="zh-TW" altLang="en-US" dirty="0" smtClean="0">
                <a:latin typeface="微軟正黑體" pitchFamily="34" charset="-120"/>
                <a:ea typeface="微軟正黑體" pitchFamily="34" charset="-120"/>
              </a:rPr>
              <a:t>關鍵字。</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沒填寫口試委員之外文名。</a:t>
            </a:r>
            <a:r>
              <a:rPr lang="zh-TW" altLang="en-US" dirty="0" smtClean="0">
                <a:solidFill>
                  <a:srgbClr val="FF0000"/>
                </a:solidFill>
                <a:latin typeface="微軟正黑體" pitchFamily="34" charset="-120"/>
                <a:ea typeface="微軟正黑體" pitchFamily="34" charset="-120"/>
              </a:rPr>
              <a:t>（請上老師學校官網或國家圖書館的臺灣博碩士論文知識加值系統查詢）</a:t>
            </a:r>
            <a:endParaRPr lang="en-US" altLang="zh-TW" dirty="0" smtClean="0">
              <a:solidFill>
                <a:srgbClr val="FF0000"/>
              </a:solidFill>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指導教授與口試委員的名字只需提供名字，不需加上職稱，例如：博士、教授等</a:t>
            </a:r>
            <a:endParaRPr lang="en-US" altLang="zh-TW" dirty="0" smtClean="0">
              <a:latin typeface="微軟正黑體" pitchFamily="34" charset="-120"/>
              <a:ea typeface="微軟正黑體" pitchFamily="34" charset="-120"/>
            </a:endParaRP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20</a:t>
            </a:fld>
            <a:endParaRPr lang="zh-TW" altLang="en-US"/>
          </a:p>
        </p:txBody>
      </p:sp>
    </p:spTree>
    <p:extLst>
      <p:ext uri="{BB962C8B-B14F-4D97-AF65-F5344CB8AC3E}">
        <p14:creationId xmlns:p14="http://schemas.microsoft.com/office/powerpoint/2010/main" val="28556410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21</a:t>
            </a:fld>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42261"/>
            <a:ext cx="4151124" cy="3968676"/>
          </a:xfrm>
          <a:prstGeom prst="rect">
            <a:avLst/>
          </a:prstGeom>
          <a:noFill/>
          <a:ln w="15875">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1862" y="1742261"/>
            <a:ext cx="4180396" cy="3968676"/>
          </a:xfrm>
          <a:prstGeom prst="rect">
            <a:avLst/>
          </a:prstGeom>
          <a:noFill/>
          <a:ln w="19050">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5" name="圓角矩形 4"/>
          <p:cNvSpPr/>
          <p:nvPr/>
        </p:nvSpPr>
        <p:spPr>
          <a:xfrm>
            <a:off x="611560" y="4797152"/>
            <a:ext cx="3672408" cy="504056"/>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圓角矩形 7"/>
          <p:cNvSpPr/>
          <p:nvPr/>
        </p:nvSpPr>
        <p:spPr>
          <a:xfrm>
            <a:off x="5025856" y="4949552"/>
            <a:ext cx="3506584" cy="351656"/>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259004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22</a:t>
            </a:fld>
            <a:endParaRPr lang="zh-TW" altLang="en-US"/>
          </a:p>
        </p:txBody>
      </p:sp>
      <p:sp>
        <p:nvSpPr>
          <p:cNvPr id="5" name="標題 1"/>
          <p:cNvSpPr txBox="1">
            <a:spLocks/>
          </p:cNvSpPr>
          <p:nvPr/>
        </p:nvSpPr>
        <p:spPr>
          <a:xfrm>
            <a:off x="539552" y="2780928"/>
            <a:ext cx="8136904" cy="1014643"/>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altLang="zh-TW" dirty="0" smtClean="0">
                <a:solidFill>
                  <a:srgbClr val="FF0000"/>
                </a:solidFill>
                <a:latin typeface="微軟正黑體" pitchFamily="34" charset="-120"/>
                <a:ea typeface="微軟正黑體" pitchFamily="34" charset="-120"/>
              </a:rPr>
              <a:t>Step1</a:t>
            </a:r>
            <a:r>
              <a:rPr lang="zh-TW" altLang="en-US" dirty="0" smtClean="0">
                <a:solidFill>
                  <a:srgbClr val="FF0000"/>
                </a:solidFill>
                <a:latin typeface="微軟正黑體" pitchFamily="34" charset="-120"/>
                <a:ea typeface="微軟正黑體" pitchFamily="34" charset="-120"/>
              </a:rPr>
              <a:t>：論文建檔</a:t>
            </a:r>
            <a:r>
              <a:rPr lang="en-US" altLang="zh-TW" dirty="0" smtClean="0">
                <a:solidFill>
                  <a:srgbClr val="FF0000"/>
                </a:solidFill>
                <a:latin typeface="微軟正黑體" pitchFamily="34" charset="-120"/>
                <a:ea typeface="微軟正黑體" pitchFamily="34" charset="-120"/>
              </a:rPr>
              <a:t>—</a:t>
            </a:r>
            <a:r>
              <a:rPr lang="zh-TW" altLang="en-US" dirty="0" smtClean="0">
                <a:solidFill>
                  <a:srgbClr val="FF0000"/>
                </a:solidFill>
                <a:latin typeface="微軟正黑體" pitchFamily="34" charset="-120"/>
                <a:ea typeface="微軟正黑體" pitchFamily="34" charset="-120"/>
              </a:rPr>
              <a:t>中外文摘要</a:t>
            </a:r>
            <a:endParaRPr lang="zh-TW" altLang="en-US" dirty="0">
              <a:solidFill>
                <a:srgbClr val="FF0000"/>
              </a:solidFill>
            </a:endParaRPr>
          </a:p>
        </p:txBody>
      </p:sp>
    </p:spTree>
    <p:extLst>
      <p:ext uri="{BB962C8B-B14F-4D97-AF65-F5344CB8AC3E}">
        <p14:creationId xmlns:p14="http://schemas.microsoft.com/office/powerpoint/2010/main" val="12290989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23</a:t>
            </a:fld>
            <a:endParaRPr lang="zh-TW" altLang="en-US"/>
          </a:p>
        </p:txBody>
      </p:sp>
      <p:pic>
        <p:nvPicPr>
          <p:cNvPr id="5" name="Picture 2"/>
          <p:cNvPicPr>
            <a:picLocks noChangeAspect="1" noChangeArrowheads="1"/>
          </p:cNvPicPr>
          <p:nvPr/>
        </p:nvPicPr>
        <p:blipFill>
          <a:blip r:embed="rId2" cstate="print"/>
          <a:srcRect l="8839" t="9470" r="10347" b="27394"/>
          <a:stretch>
            <a:fillRect/>
          </a:stretch>
        </p:blipFill>
        <p:spPr bwMode="auto">
          <a:xfrm>
            <a:off x="0" y="517493"/>
            <a:ext cx="9151708" cy="5719819"/>
          </a:xfrm>
          <a:prstGeom prst="rect">
            <a:avLst/>
          </a:prstGeom>
          <a:noFill/>
          <a:ln w="9525">
            <a:noFill/>
            <a:miter lim="800000"/>
            <a:headEnd/>
            <a:tailEnd/>
          </a:ln>
          <a:effectLst/>
        </p:spPr>
      </p:pic>
      <p:sp>
        <p:nvSpPr>
          <p:cNvPr id="6" name="圓角矩形 5"/>
          <p:cNvSpPr/>
          <p:nvPr/>
        </p:nvSpPr>
        <p:spPr>
          <a:xfrm>
            <a:off x="1403648" y="2708920"/>
            <a:ext cx="2304256"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圓角矩形 6"/>
          <p:cNvSpPr/>
          <p:nvPr/>
        </p:nvSpPr>
        <p:spPr>
          <a:xfrm>
            <a:off x="1403648" y="3269391"/>
            <a:ext cx="792088" cy="23161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直線接點 8"/>
          <p:cNvCxnSpPr>
            <a:stCxn id="6" idx="1"/>
            <a:endCxn id="6" idx="3"/>
          </p:cNvCxnSpPr>
          <p:nvPr/>
        </p:nvCxnSpPr>
        <p:spPr>
          <a:xfrm>
            <a:off x="1403648" y="2816932"/>
            <a:ext cx="2304256"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a:endCxn id="13" idx="1"/>
          </p:cNvCxnSpPr>
          <p:nvPr/>
        </p:nvCxnSpPr>
        <p:spPr>
          <a:xfrm flipV="1">
            <a:off x="1370046" y="3421202"/>
            <a:ext cx="825690" cy="18003"/>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文字方塊 11"/>
          <p:cNvSpPr txBox="1"/>
          <p:nvPr/>
        </p:nvSpPr>
        <p:spPr>
          <a:xfrm>
            <a:off x="3707904" y="2632267"/>
            <a:ext cx="378020" cy="369332"/>
          </a:xfrm>
          <a:prstGeom prst="rect">
            <a:avLst/>
          </a:prstGeom>
          <a:noFill/>
        </p:spPr>
        <p:txBody>
          <a:bodyPr wrap="square" rtlCol="0">
            <a:spAutoFit/>
          </a:bodyPr>
          <a:lstStyle/>
          <a:p>
            <a:r>
              <a:rPr lang="en-US" altLang="zh-TW" dirty="0" smtClean="0">
                <a:solidFill>
                  <a:srgbClr val="FF0000"/>
                </a:solidFill>
              </a:rPr>
              <a:t>X</a:t>
            </a:r>
            <a:endParaRPr lang="zh-TW" altLang="en-US" dirty="0">
              <a:solidFill>
                <a:srgbClr val="FF0000"/>
              </a:solidFill>
            </a:endParaRPr>
          </a:p>
        </p:txBody>
      </p:sp>
      <p:sp>
        <p:nvSpPr>
          <p:cNvPr id="13" name="文字方塊 12"/>
          <p:cNvSpPr txBox="1"/>
          <p:nvPr/>
        </p:nvSpPr>
        <p:spPr>
          <a:xfrm>
            <a:off x="2195736" y="3236536"/>
            <a:ext cx="378020" cy="369332"/>
          </a:xfrm>
          <a:prstGeom prst="rect">
            <a:avLst/>
          </a:prstGeom>
          <a:noFill/>
        </p:spPr>
        <p:txBody>
          <a:bodyPr wrap="square" rtlCol="0">
            <a:spAutoFit/>
          </a:bodyPr>
          <a:lstStyle/>
          <a:p>
            <a:r>
              <a:rPr lang="en-US" altLang="zh-TW" dirty="0" smtClean="0">
                <a:solidFill>
                  <a:srgbClr val="FF0000"/>
                </a:solidFill>
              </a:rPr>
              <a:t>X</a:t>
            </a:r>
            <a:endParaRPr lang="zh-TW" altLang="en-US" dirty="0">
              <a:solidFill>
                <a:srgbClr val="FF0000"/>
              </a:solidFill>
            </a:endParaRPr>
          </a:p>
        </p:txBody>
      </p:sp>
      <p:sp>
        <p:nvSpPr>
          <p:cNvPr id="14" name="矩形 13"/>
          <p:cNvSpPr/>
          <p:nvPr/>
        </p:nvSpPr>
        <p:spPr>
          <a:xfrm>
            <a:off x="4211960" y="2794094"/>
            <a:ext cx="3816424" cy="583311"/>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600" b="1" dirty="0">
                <a:solidFill>
                  <a:srgbClr val="FF0000"/>
                </a:solidFill>
                <a:latin typeface="微軟正黑體" pitchFamily="34" charset="-120"/>
                <a:ea typeface="微軟正黑體" pitchFamily="34" charset="-120"/>
              </a:rPr>
              <a:t>請刪除關鍵字</a:t>
            </a:r>
            <a:r>
              <a:rPr lang="zh-TW" altLang="en-US" sz="1600" b="1" dirty="0" smtClean="0">
                <a:solidFill>
                  <a:srgbClr val="FF0000"/>
                </a:solidFill>
                <a:latin typeface="微軟正黑體" pitchFamily="34" charset="-120"/>
                <a:ea typeface="微軟正黑體" pitchFamily="34" charset="-120"/>
              </a:rPr>
              <a:t>，只要輸入摘要內容即可</a:t>
            </a:r>
            <a:endParaRPr lang="en-US" altLang="zh-TW" sz="1600" b="1" dirty="0" smtClean="0">
              <a:solidFill>
                <a:srgbClr val="FF0000"/>
              </a:solidFill>
              <a:latin typeface="微軟正黑體" pitchFamily="34" charset="-120"/>
              <a:ea typeface="微軟正黑體" pitchFamily="34" charset="-120"/>
            </a:endParaRPr>
          </a:p>
        </p:txBody>
      </p:sp>
      <p:sp>
        <p:nvSpPr>
          <p:cNvPr id="15" name="圓角矩形 14"/>
          <p:cNvSpPr/>
          <p:nvPr/>
        </p:nvSpPr>
        <p:spPr>
          <a:xfrm>
            <a:off x="765590" y="836712"/>
            <a:ext cx="854082"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3579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p:bldP spid="13" grpId="0"/>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solidFill>
                  <a:srgbClr val="FF0000"/>
                </a:solidFill>
                <a:latin typeface="微軟正黑體" pitchFamily="34" charset="-120"/>
                <a:ea typeface="微軟正黑體" pitchFamily="34" charset="-120"/>
              </a:rPr>
              <a:t>審核不通過的原因</a:t>
            </a:r>
            <a:r>
              <a:rPr lang="en-US" altLang="zh-TW" dirty="0" smtClean="0">
                <a:solidFill>
                  <a:srgbClr val="FF0000"/>
                </a:solidFill>
                <a:latin typeface="微軟正黑體" pitchFamily="34" charset="-120"/>
                <a:ea typeface="微軟正黑體" pitchFamily="34" charset="-120"/>
              </a:rPr>
              <a:t>—</a:t>
            </a:r>
            <a:r>
              <a:rPr lang="zh-TW" altLang="en-US" dirty="0">
                <a:solidFill>
                  <a:srgbClr val="FF0000"/>
                </a:solidFill>
                <a:latin typeface="微軟正黑體" pitchFamily="34" charset="-120"/>
                <a:ea typeface="微軟正黑體" pitchFamily="34" charset="-120"/>
              </a:rPr>
              <a:t>摘要</a:t>
            </a:r>
            <a:endParaRPr lang="zh-TW" altLang="en-US" dirty="0">
              <a:solidFill>
                <a:srgbClr val="FF0000"/>
              </a:solidFill>
            </a:endParaRPr>
          </a:p>
        </p:txBody>
      </p:sp>
      <p:sp>
        <p:nvSpPr>
          <p:cNvPr id="3" name="內容版面配置區 2"/>
          <p:cNvSpPr>
            <a:spLocks noGrp="1"/>
          </p:cNvSpPr>
          <p:nvPr>
            <p:ph idx="1"/>
          </p:nvPr>
        </p:nvSpPr>
        <p:spPr/>
        <p:txBody>
          <a:bodyPr/>
          <a:lstStyle/>
          <a:p>
            <a:r>
              <a:rPr lang="zh-TW" altLang="en-US" dirty="0">
                <a:latin typeface="微軟正黑體" pitchFamily="34" charset="-120"/>
                <a:ea typeface="微軟正黑體" pitchFamily="34" charset="-120"/>
              </a:rPr>
              <a:t>建檔資料</a:t>
            </a:r>
            <a:r>
              <a:rPr lang="zh-TW" altLang="en-US" dirty="0" smtClean="0">
                <a:latin typeface="微軟正黑體" pitchFamily="34" charset="-120"/>
                <a:ea typeface="微軟正黑體" pitchFamily="34" charset="-120"/>
              </a:rPr>
              <a:t>中的中英文</a:t>
            </a:r>
            <a:r>
              <a:rPr lang="zh-TW" altLang="en-US" dirty="0">
                <a:latin typeface="微軟正黑體" pitchFamily="34" charset="-120"/>
                <a:ea typeface="微軟正黑體" pitchFamily="34" charset="-120"/>
              </a:rPr>
              <a:t>摘要，同一段文字請勿斷行</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a:latin typeface="微軟正黑體" pitchFamily="34" charset="-120"/>
                <a:ea typeface="微軟正黑體" pitchFamily="34" charset="-120"/>
              </a:rPr>
              <a:t>請刪除</a:t>
            </a:r>
            <a:r>
              <a:rPr lang="zh-TW" altLang="en-US" dirty="0" smtClean="0">
                <a:latin typeface="微軟正黑體" pitchFamily="34" charset="-120"/>
                <a:ea typeface="微軟正黑體" pitchFamily="34" charset="-120"/>
              </a:rPr>
              <a:t>關鍵字</a:t>
            </a:r>
            <a:r>
              <a:rPr lang="zh-TW" altLang="en-US" dirty="0">
                <a:latin typeface="微軟正黑體" pitchFamily="34" charset="-120"/>
                <a:ea typeface="微軟正黑體" pitchFamily="34" charset="-120"/>
              </a:rPr>
              <a:t>。</a:t>
            </a: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24</a:t>
            </a:fld>
            <a:endParaRPr lang="zh-TW" altLang="en-US"/>
          </a:p>
        </p:txBody>
      </p:sp>
    </p:spTree>
    <p:extLst>
      <p:ext uri="{BB962C8B-B14F-4D97-AF65-F5344CB8AC3E}">
        <p14:creationId xmlns:p14="http://schemas.microsoft.com/office/powerpoint/2010/main" val="18993292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25</a:t>
            </a:fld>
            <a:endParaRPr lang="zh-TW" altLang="en-US"/>
          </a:p>
        </p:txBody>
      </p:sp>
      <p:sp>
        <p:nvSpPr>
          <p:cNvPr id="5" name="標題 1"/>
          <p:cNvSpPr txBox="1">
            <a:spLocks/>
          </p:cNvSpPr>
          <p:nvPr/>
        </p:nvSpPr>
        <p:spPr>
          <a:xfrm>
            <a:off x="539552" y="2780928"/>
            <a:ext cx="8136904" cy="1014643"/>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altLang="zh-TW" dirty="0" smtClean="0">
                <a:solidFill>
                  <a:srgbClr val="FF0000"/>
                </a:solidFill>
                <a:latin typeface="微軟正黑體" pitchFamily="34" charset="-120"/>
                <a:ea typeface="微軟正黑體" pitchFamily="34" charset="-120"/>
              </a:rPr>
              <a:t>Step1</a:t>
            </a:r>
            <a:r>
              <a:rPr lang="zh-TW" altLang="en-US" dirty="0" smtClean="0">
                <a:solidFill>
                  <a:srgbClr val="FF0000"/>
                </a:solidFill>
                <a:latin typeface="微軟正黑體" pitchFamily="34" charset="-120"/>
                <a:ea typeface="微軟正黑體" pitchFamily="34" charset="-120"/>
              </a:rPr>
              <a:t>：論文建檔</a:t>
            </a:r>
            <a:r>
              <a:rPr lang="en-US" altLang="zh-TW" dirty="0" smtClean="0">
                <a:solidFill>
                  <a:srgbClr val="FF0000"/>
                </a:solidFill>
                <a:latin typeface="微軟正黑體" pitchFamily="34" charset="-120"/>
                <a:ea typeface="微軟正黑體" pitchFamily="34" charset="-120"/>
              </a:rPr>
              <a:t>—</a:t>
            </a:r>
            <a:r>
              <a:rPr lang="zh-TW" altLang="en-US" dirty="0" smtClean="0">
                <a:solidFill>
                  <a:srgbClr val="FF0000"/>
                </a:solidFill>
                <a:latin typeface="微軟正黑體" pitchFamily="34" charset="-120"/>
                <a:ea typeface="微軟正黑體" pitchFamily="34" charset="-120"/>
              </a:rPr>
              <a:t>目錄</a:t>
            </a:r>
            <a:endParaRPr lang="zh-TW" altLang="en-US" dirty="0">
              <a:solidFill>
                <a:srgbClr val="FF0000"/>
              </a:solidFill>
            </a:endParaRPr>
          </a:p>
        </p:txBody>
      </p:sp>
    </p:spTree>
    <p:extLst>
      <p:ext uri="{BB962C8B-B14F-4D97-AF65-F5344CB8AC3E}">
        <p14:creationId xmlns:p14="http://schemas.microsoft.com/office/powerpoint/2010/main" val="15910015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cstate="print"/>
          <a:srcRect l="8330" t="10417" r="9593" b="28025"/>
          <a:stretch>
            <a:fillRect/>
          </a:stretch>
        </p:blipFill>
        <p:spPr bwMode="auto">
          <a:xfrm>
            <a:off x="0" y="764704"/>
            <a:ext cx="9144000" cy="5486400"/>
          </a:xfrm>
          <a:prstGeom prst="rect">
            <a:avLst/>
          </a:prstGeom>
          <a:noFill/>
          <a:ln w="9525">
            <a:noFill/>
            <a:miter lim="800000"/>
            <a:headEnd/>
            <a:tailEnd/>
          </a:ln>
          <a:effectLst/>
        </p:spPr>
      </p:pic>
      <p:sp>
        <p:nvSpPr>
          <p:cNvPr id="3" name="投影片編號版面配置區 2"/>
          <p:cNvSpPr>
            <a:spLocks noGrp="1"/>
          </p:cNvSpPr>
          <p:nvPr>
            <p:ph type="sldNum" sz="quarter" idx="12"/>
          </p:nvPr>
        </p:nvSpPr>
        <p:spPr/>
        <p:txBody>
          <a:bodyPr/>
          <a:lstStyle/>
          <a:p>
            <a:fld id="{DE6A649C-EF85-489C-AD80-E31BA389DF28}" type="slidenum">
              <a:rPr lang="zh-TW" altLang="en-US" smtClean="0"/>
              <a:pPr/>
              <a:t>26</a:t>
            </a:fld>
            <a:endParaRPr lang="zh-TW" altLang="en-US"/>
          </a:p>
        </p:txBody>
      </p:sp>
      <p:sp>
        <p:nvSpPr>
          <p:cNvPr id="9" name="矩形 8"/>
          <p:cNvSpPr/>
          <p:nvPr/>
        </p:nvSpPr>
        <p:spPr>
          <a:xfrm>
            <a:off x="1619672" y="1016636"/>
            <a:ext cx="428628" cy="2857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697" t="34766" r="64168" b="35547"/>
          <a:stretch/>
        </p:blipFill>
        <p:spPr bwMode="auto">
          <a:xfrm>
            <a:off x="5751825" y="628639"/>
            <a:ext cx="3096344" cy="22883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6255881" y="341655"/>
            <a:ext cx="2592288" cy="2862322"/>
          </a:xfrm>
          <a:prstGeom prst="rect">
            <a:avLst/>
          </a:prstGeom>
          <a:noFill/>
        </p:spPr>
        <p:txBody>
          <a:bodyPr wrap="square" rtlCol="0">
            <a:spAutoFit/>
          </a:bodyPr>
          <a:lstStyle/>
          <a:p>
            <a:r>
              <a:rPr lang="en-US" altLang="zh-TW" sz="18000" dirty="0" smtClean="0">
                <a:solidFill>
                  <a:srgbClr val="FF0000"/>
                </a:solidFill>
                <a:latin typeface="+mj-ea"/>
                <a:ea typeface="+mj-ea"/>
              </a:rPr>
              <a:t>X</a:t>
            </a:r>
            <a:endParaRPr lang="zh-TW" altLang="en-US" sz="18000" dirty="0">
              <a:solidFill>
                <a:srgbClr val="FF0000"/>
              </a:solidFill>
              <a:latin typeface="+mj-ea"/>
              <a:ea typeface="+mj-ea"/>
            </a:endParaRPr>
          </a:p>
        </p:txBody>
      </p:sp>
      <p:sp>
        <p:nvSpPr>
          <p:cNvPr id="2" name="矩形 1"/>
          <p:cNvSpPr/>
          <p:nvPr/>
        </p:nvSpPr>
        <p:spPr>
          <a:xfrm>
            <a:off x="2048300" y="1772816"/>
            <a:ext cx="3243780" cy="432048"/>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向下箭號圖說文字 7"/>
          <p:cNvSpPr/>
          <p:nvPr/>
        </p:nvSpPr>
        <p:spPr>
          <a:xfrm>
            <a:off x="3059832" y="1159512"/>
            <a:ext cx="2088232" cy="613304"/>
          </a:xfrm>
          <a:prstGeom prst="downArrowCallout">
            <a:avLst/>
          </a:prstGeom>
          <a:solidFill>
            <a:srgbClr val="FFFF99"/>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請刪除「</a:t>
            </a:r>
            <a:r>
              <a:rPr lang="en-US" altLang="zh-TW" b="1" dirty="0" smtClean="0">
                <a:solidFill>
                  <a:srgbClr val="FF0000"/>
                </a:solidFill>
                <a:latin typeface="微軟正黑體" panose="020B0604030504040204" pitchFamily="34" charset="-120"/>
                <a:ea typeface="微軟正黑體" panose="020B0604030504040204" pitchFamily="34" charset="-120"/>
              </a:rPr>
              <a:t>……</a:t>
            </a:r>
            <a:r>
              <a:rPr lang="zh-TW" altLang="en-US" b="1" dirty="0" smtClean="0">
                <a:solidFill>
                  <a:srgbClr val="FF0000"/>
                </a:solidFill>
                <a:latin typeface="微軟正黑體" panose="020B0604030504040204" pitchFamily="34" charset="-120"/>
                <a:ea typeface="微軟正黑體" panose="020B0604030504040204" pitchFamily="34" charset="-120"/>
              </a:rPr>
              <a:t>」</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
        <p:nvSpPr>
          <p:cNvPr id="14" name="矩形 13"/>
          <p:cNvSpPr/>
          <p:nvPr/>
        </p:nvSpPr>
        <p:spPr>
          <a:xfrm>
            <a:off x="1437942" y="2708920"/>
            <a:ext cx="2630002" cy="1872208"/>
          </a:xfrm>
          <a:prstGeom prst="rect">
            <a:avLst/>
          </a:prstGeom>
          <a:noFill/>
          <a:ln w="349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2915816" y="3028889"/>
            <a:ext cx="1008112" cy="400110"/>
          </a:xfrm>
          <a:prstGeom prst="rect">
            <a:avLst/>
          </a:prstGeom>
          <a:noFill/>
        </p:spPr>
        <p:txBody>
          <a:bodyPr wrap="square" rtlCol="0">
            <a:spAutoFit/>
          </a:bodyPr>
          <a:lstStyle/>
          <a:p>
            <a:r>
              <a:rPr lang="zh-TW" altLang="en-US" sz="2000" b="1" dirty="0" smtClean="0">
                <a:solidFill>
                  <a:srgbClr val="FF0000"/>
                </a:solidFill>
              </a:rPr>
              <a:t>（</a:t>
            </a:r>
            <a:r>
              <a:rPr lang="en-US" altLang="zh-TW" sz="2000" b="1" dirty="0">
                <a:solidFill>
                  <a:srgbClr val="FF0000"/>
                </a:solidFill>
              </a:rPr>
              <a:t>O</a:t>
            </a:r>
            <a:r>
              <a:rPr lang="zh-TW" altLang="en-US" sz="2000" b="1" dirty="0" smtClean="0">
                <a:solidFill>
                  <a:srgbClr val="FF0000"/>
                </a:solidFill>
              </a:rPr>
              <a:t>）</a:t>
            </a:r>
            <a:endParaRPr lang="zh-TW" altLang="en-US" sz="2000" b="1" dirty="0">
              <a:solidFill>
                <a:srgbClr val="FF0000"/>
              </a:solidFill>
            </a:endParaRPr>
          </a:p>
        </p:txBody>
      </p:sp>
      <p:sp>
        <p:nvSpPr>
          <p:cNvPr id="4" name="向右箭號圖說文字 3"/>
          <p:cNvSpPr/>
          <p:nvPr/>
        </p:nvSpPr>
        <p:spPr>
          <a:xfrm>
            <a:off x="683168" y="2292841"/>
            <a:ext cx="720080" cy="1872208"/>
          </a:xfrm>
          <a:prstGeom prst="rightArrowCallout">
            <a:avLst/>
          </a:prstGeom>
          <a:solidFill>
            <a:srgbClr val="FFFF99"/>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開</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algn="ctr"/>
            <a:r>
              <a:rPr lang="zh-TW" altLang="en-US" b="1" dirty="0" smtClean="0">
                <a:solidFill>
                  <a:srgbClr val="FF0000"/>
                </a:solidFill>
                <a:latin typeface="微軟正黑體" panose="020B0604030504040204" pitchFamily="34" charset="-120"/>
                <a:ea typeface="微軟正黑體" panose="020B0604030504040204" pitchFamily="34" charset="-120"/>
              </a:rPr>
              <a:t>頭</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algn="ctr"/>
            <a:r>
              <a:rPr lang="zh-TW" altLang="en-US" b="1" dirty="0" smtClean="0">
                <a:solidFill>
                  <a:srgbClr val="FF0000"/>
                </a:solidFill>
                <a:latin typeface="微軟正黑體" panose="020B0604030504040204" pitchFamily="34" charset="-120"/>
                <a:ea typeface="微軟正黑體" panose="020B0604030504040204" pitchFamily="34" charset="-120"/>
              </a:rPr>
              <a:t>靠</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algn="ctr"/>
            <a:r>
              <a:rPr lang="zh-TW" altLang="en-US" b="1" dirty="0" smtClean="0">
                <a:solidFill>
                  <a:srgbClr val="FF0000"/>
                </a:solidFill>
                <a:latin typeface="微軟正黑體" panose="020B0604030504040204" pitchFamily="34" charset="-120"/>
                <a:ea typeface="微軟正黑體" panose="020B0604030504040204" pitchFamily="34" charset="-120"/>
              </a:rPr>
              <a:t>左</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algn="ctr"/>
            <a:r>
              <a:rPr lang="zh-TW" altLang="en-US" b="1" dirty="0" smtClean="0">
                <a:solidFill>
                  <a:srgbClr val="FF0000"/>
                </a:solidFill>
                <a:latin typeface="微軟正黑體" panose="020B0604030504040204" pitchFamily="34" charset="-120"/>
                <a:ea typeface="微軟正黑體" panose="020B0604030504040204" pitchFamily="34" charset="-120"/>
              </a:rPr>
              <a:t>貼</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algn="ctr"/>
            <a:r>
              <a:rPr lang="zh-TW" altLang="en-US" b="1" dirty="0">
                <a:solidFill>
                  <a:srgbClr val="FF0000"/>
                </a:solidFill>
                <a:latin typeface="微軟正黑體" panose="020B0604030504040204" pitchFamily="34" charset="-120"/>
                <a:ea typeface="微軟正黑體" panose="020B0604030504040204" pitchFamily="34" charset="-120"/>
              </a:rPr>
              <a:t>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p:bldP spid="2" grpId="0" animBg="1"/>
      <p:bldP spid="8" grpId="0" animBg="1"/>
      <p:bldP spid="14" grpId="0" animBg="1"/>
      <p:bldP spid="13" grpId="0"/>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404664"/>
            <a:ext cx="8229600" cy="990600"/>
          </a:xfrm>
        </p:spPr>
        <p:txBody>
          <a:bodyPr>
            <a:normAutofit/>
          </a:bodyPr>
          <a:lstStyle/>
          <a:p>
            <a:pPr algn="ctr"/>
            <a:r>
              <a:rPr lang="zh-TW" altLang="en-US" dirty="0">
                <a:solidFill>
                  <a:srgbClr val="FF0000"/>
                </a:solidFill>
                <a:latin typeface="微軟正黑體" pitchFamily="34" charset="-120"/>
                <a:ea typeface="微軟正黑體" pitchFamily="34" charset="-120"/>
              </a:rPr>
              <a:t>審核不通過的原因</a:t>
            </a:r>
            <a:r>
              <a:rPr lang="en-US" altLang="zh-TW" dirty="0" smtClean="0">
                <a:solidFill>
                  <a:srgbClr val="FF0000"/>
                </a:solidFill>
                <a:latin typeface="微軟正黑體" pitchFamily="34" charset="-120"/>
                <a:ea typeface="微軟正黑體" pitchFamily="34" charset="-120"/>
              </a:rPr>
              <a:t>—</a:t>
            </a:r>
            <a:r>
              <a:rPr lang="zh-TW" altLang="en-US" dirty="0">
                <a:solidFill>
                  <a:srgbClr val="FF0000"/>
                </a:solidFill>
                <a:latin typeface="微軟正黑體" pitchFamily="34" charset="-120"/>
                <a:ea typeface="微軟正黑體" pitchFamily="34" charset="-120"/>
              </a:rPr>
              <a:t>目錄</a:t>
            </a:r>
          </a:p>
        </p:txBody>
      </p:sp>
      <p:sp>
        <p:nvSpPr>
          <p:cNvPr id="3" name="內容版面配置區 2"/>
          <p:cNvSpPr>
            <a:spLocks noGrp="1"/>
          </p:cNvSpPr>
          <p:nvPr>
            <p:ph idx="1"/>
          </p:nvPr>
        </p:nvSpPr>
        <p:spPr>
          <a:xfrm>
            <a:off x="457200" y="1268760"/>
            <a:ext cx="8075240" cy="5256584"/>
          </a:xfrm>
        </p:spPr>
        <p:txBody>
          <a:bodyPr>
            <a:normAutofit fontScale="70000" lnSpcReduction="20000"/>
          </a:bodyPr>
          <a:lstStyle/>
          <a:p>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目錄內容</a:t>
            </a:r>
            <a:r>
              <a:rPr lang="zh-TW" altLang="en-US" dirty="0">
                <a:latin typeface="微軟正黑體" pitchFamily="34" charset="-120"/>
                <a:ea typeface="微軟正黑體" pitchFamily="34" charset="-120"/>
              </a:rPr>
              <a:t>建檔不</a:t>
            </a:r>
            <a:r>
              <a:rPr lang="zh-TW" altLang="en-US" dirty="0" smtClean="0">
                <a:latin typeface="微軟正黑體" pitchFamily="34" charset="-120"/>
                <a:ea typeface="微軟正黑體" pitchFamily="34" charset="-120"/>
              </a:rPr>
              <a:t>完整</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smtClean="0">
                <a:solidFill>
                  <a:srgbClr val="FF0000"/>
                </a:solidFill>
                <a:latin typeface="微軟正黑體" pitchFamily="34" charset="-120"/>
                <a:ea typeface="微軟正黑體" pitchFamily="34" charset="-120"/>
              </a:rPr>
              <a:t>建檔</a:t>
            </a:r>
            <a:r>
              <a:rPr lang="zh-TW" altLang="en-US" dirty="0" smtClean="0">
                <a:latin typeface="微軟正黑體" pitchFamily="34" charset="-120"/>
                <a:ea typeface="微軟正黑體" pitchFamily="34" charset="-120"/>
              </a:rPr>
              <a:t>目錄、</a:t>
            </a:r>
            <a:r>
              <a:rPr lang="zh-TW" altLang="en-US" dirty="0" smtClean="0">
                <a:solidFill>
                  <a:srgbClr val="FF0000"/>
                </a:solidFill>
                <a:latin typeface="微軟正黑體" pitchFamily="34" charset="-120"/>
                <a:ea typeface="微軟正黑體" pitchFamily="34" charset="-120"/>
              </a:rPr>
              <a:t>電子檔</a:t>
            </a:r>
            <a:r>
              <a:rPr lang="zh-TW" altLang="en-US" dirty="0" smtClean="0">
                <a:latin typeface="微軟正黑體" pitchFamily="34" charset="-120"/>
                <a:ea typeface="微軟正黑體" pitchFamily="34" charset="-120"/>
              </a:rPr>
              <a:t>目錄與內文的章節、文字</a:t>
            </a:r>
            <a:r>
              <a:rPr lang="zh-TW" altLang="en-US" dirty="0">
                <a:latin typeface="微軟正黑體" pitchFamily="34" charset="-120"/>
                <a:ea typeface="微軟正黑體" pitchFamily="34" charset="-120"/>
              </a:rPr>
              <a:t>或</a:t>
            </a:r>
            <a:r>
              <a:rPr lang="zh-TW" altLang="en-US" dirty="0" smtClean="0">
                <a:latin typeface="微軟正黑體" pitchFamily="34" charset="-120"/>
                <a:ea typeface="微軟正黑體" pitchFamily="34" charset="-120"/>
              </a:rPr>
              <a:t>頁碼不相符</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請</a:t>
            </a:r>
            <a:r>
              <a:rPr lang="zh-TW" altLang="en-US" dirty="0">
                <a:latin typeface="微軟正黑體" pitchFamily="34" charset="-120"/>
                <a:ea typeface="微軟正黑體" pitchFamily="34" charset="-120"/>
              </a:rPr>
              <a:t>標明每章節的頁碼</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請</a:t>
            </a:r>
            <a:r>
              <a:rPr lang="zh-TW" altLang="en-US" dirty="0">
                <a:latin typeface="微軟正黑體" pitchFamily="34" charset="-120"/>
                <a:ea typeface="微軟正黑體" pitchFamily="34" charset="-120"/>
              </a:rPr>
              <a:t>刪除</a:t>
            </a:r>
            <a:r>
              <a:rPr lang="en-US" altLang="zh-TW" dirty="0" smtClean="0">
                <a:latin typeface="微軟正黑體" pitchFamily="34" charset="-120"/>
                <a:ea typeface="微軟正黑體" pitchFamily="34" charset="-120"/>
              </a:rPr>
              <a:t>"…..."</a:t>
            </a:r>
            <a:r>
              <a:rPr lang="zh-TW" altLang="en-US" dirty="0">
                <a:latin typeface="微軟正黑體" pitchFamily="34" charset="-120"/>
                <a:ea typeface="微軟正黑體" pitchFamily="34" charset="-120"/>
              </a:rPr>
              <a:t>，僅需保留章節名稱與頁碼即可</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a:p>
            <a:endParaRPr lang="en-US" altLang="zh-TW" dirty="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圖目錄、表目錄不需列出細項。</a:t>
            </a:r>
            <a:endParaRPr lang="en-US" altLang="zh-TW" dirty="0" smtClean="0">
              <a:latin typeface="微軟正黑體" pitchFamily="34" charset="-120"/>
              <a:ea typeface="微軟正黑體" pitchFamily="34" charset="-120"/>
            </a:endParaRPr>
          </a:p>
          <a:p>
            <a:endParaRPr lang="en-US" altLang="zh-TW" dirty="0">
              <a:latin typeface="微軟正黑體" pitchFamily="34" charset="-120"/>
              <a:ea typeface="微軟正黑體" pitchFamily="34" charset="-120"/>
            </a:endParaRPr>
          </a:p>
          <a:p>
            <a:r>
              <a:rPr lang="zh-TW" altLang="en-US" dirty="0" smtClean="0">
                <a:solidFill>
                  <a:srgbClr val="FF0000"/>
                </a:solidFill>
                <a:latin typeface="微軟正黑體" panose="020B0604030504040204" pitchFamily="34" charset="-120"/>
                <a:ea typeface="微軟正黑體" panose="020B0604030504040204" pitchFamily="34" charset="-120"/>
              </a:rPr>
              <a:t>正文</a:t>
            </a:r>
            <a:r>
              <a:rPr lang="zh-TW" altLang="en-US" dirty="0">
                <a:solidFill>
                  <a:srgbClr val="FF0000"/>
                </a:solidFill>
                <a:latin typeface="微軟正黑體" panose="020B0604030504040204" pitchFamily="34" charset="-120"/>
                <a:ea typeface="微軟正黑體" panose="020B0604030504040204" pitchFamily="34" charset="-120"/>
              </a:rPr>
              <a:t>前的摘要、目錄、圖表目錄等項目，請以大小羅馬數字</a:t>
            </a:r>
            <a:r>
              <a:rPr lang="en-US" altLang="zh-TW" dirty="0">
                <a:solidFill>
                  <a:srgbClr val="FF0000"/>
                </a:solidFill>
                <a:latin typeface="微軟正黑體" panose="020B0604030504040204" pitchFamily="34" charset="-120"/>
                <a:ea typeface="微軟正黑體" panose="020B0604030504040204" pitchFamily="34" charset="-120"/>
              </a:rPr>
              <a:t>(I</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err="1">
                <a:solidFill>
                  <a:srgbClr val="FF0000"/>
                </a:solidFill>
                <a:latin typeface="微軟正黑體" panose="020B0604030504040204" pitchFamily="34" charset="-120"/>
                <a:ea typeface="微軟正黑體" panose="020B0604030504040204" pitchFamily="34" charset="-120"/>
              </a:rPr>
              <a:t>i</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a:solidFill>
                  <a:srgbClr val="FF0000"/>
                </a:solidFill>
                <a:latin typeface="微軟正黑體" panose="020B0604030504040204" pitchFamily="34" charset="-120"/>
                <a:ea typeface="微軟正黑體" panose="020B0604030504040204" pitchFamily="34" charset="-120"/>
              </a:rPr>
              <a:t>II</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a:solidFill>
                  <a:srgbClr val="FF0000"/>
                </a:solidFill>
                <a:latin typeface="微軟正黑體" panose="020B0604030504040204" pitchFamily="34" charset="-120"/>
                <a:ea typeface="微軟正黑體" panose="020B0604030504040204" pitchFamily="34" charset="-120"/>
              </a:rPr>
              <a:t>ii</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a:solidFill>
                  <a:srgbClr val="FF0000"/>
                </a:solidFill>
                <a:latin typeface="微軟正黑體" panose="020B0604030504040204" pitchFamily="34" charset="-120"/>
                <a:ea typeface="微軟正黑體" panose="020B0604030504040204" pitchFamily="34" charset="-120"/>
              </a:rPr>
              <a:t>III</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a:solidFill>
                  <a:srgbClr val="FF0000"/>
                </a:solidFill>
                <a:latin typeface="微軟正黑體" panose="020B0604030504040204" pitchFamily="34" charset="-120"/>
                <a:ea typeface="微軟正黑體" panose="020B0604030504040204" pitchFamily="34" charset="-120"/>
              </a:rPr>
              <a:t>iii</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a:solidFill>
                  <a:srgbClr val="FF0000"/>
                </a:solidFill>
                <a:latin typeface="微軟正黑體" panose="020B0604030504040204" pitchFamily="34" charset="-120"/>
                <a:ea typeface="微軟正黑體" panose="020B0604030504040204" pitchFamily="34" charset="-120"/>
              </a:rPr>
              <a:t>IV</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a:solidFill>
                  <a:srgbClr val="FF0000"/>
                </a:solidFill>
                <a:latin typeface="微軟正黑體" panose="020B0604030504040204" pitchFamily="34" charset="-120"/>
                <a:ea typeface="微軟正黑體" panose="020B0604030504040204" pitchFamily="34" charset="-120"/>
              </a:rPr>
              <a:t>iv</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a:solidFill>
                  <a:srgbClr val="FF0000"/>
                </a:solidFill>
                <a:latin typeface="微軟正黑體" panose="020B0604030504040204" pitchFamily="34" charset="-120"/>
                <a:ea typeface="微軟正黑體" panose="020B0604030504040204" pitchFamily="34" charset="-120"/>
              </a:rPr>
              <a:t>V</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a:solidFill>
                  <a:srgbClr val="FF0000"/>
                </a:solidFill>
                <a:latin typeface="微軟正黑體" panose="020B0604030504040204" pitchFamily="34" charset="-120"/>
                <a:ea typeface="微軟正黑體" panose="020B0604030504040204" pitchFamily="34" charset="-120"/>
              </a:rPr>
              <a:t>v</a:t>
            </a:r>
            <a:r>
              <a:rPr lang="zh-TW" altLang="en-US" dirty="0">
                <a:solidFill>
                  <a:srgbClr val="FF0000"/>
                </a:solidFill>
                <a:latin typeface="微軟正黑體" panose="020B0604030504040204" pitchFamily="34" charset="-120"/>
                <a:ea typeface="微軟正黑體" panose="020B0604030504040204" pitchFamily="34" charset="-120"/>
              </a:rPr>
              <a:t>）</a:t>
            </a:r>
            <a:r>
              <a:rPr lang="en-US" altLang="zh-TW" dirty="0">
                <a:solidFill>
                  <a:srgbClr val="FF0000"/>
                </a:solidFill>
                <a:latin typeface="微軟正黑體" panose="020B0604030504040204" pitchFamily="34" charset="-120"/>
                <a:ea typeface="微軟正黑體" panose="020B0604030504040204" pitchFamily="34" charset="-120"/>
              </a:rPr>
              <a:t>......)</a:t>
            </a:r>
            <a:r>
              <a:rPr lang="zh-TW" altLang="en-US" dirty="0">
                <a:solidFill>
                  <a:srgbClr val="FF0000"/>
                </a:solidFill>
                <a:latin typeface="微軟正黑體" panose="020B0604030504040204" pitchFamily="34" charset="-120"/>
                <a:ea typeface="微軟正黑體" panose="020B0604030504040204" pitchFamily="34" charset="-120"/>
              </a:rPr>
              <a:t>等來編列頁碼</a:t>
            </a:r>
            <a:r>
              <a:rPr lang="zh-TW" altLang="en-US" dirty="0" smtClean="0">
                <a:solidFill>
                  <a:srgbClr val="000000"/>
                </a:solidFill>
                <a:latin typeface="微軟正黑體" panose="020B0604030504040204" pitchFamily="34" charset="-120"/>
                <a:ea typeface="微軟正黑體" panose="020B0604030504040204" pitchFamily="34" charset="-120"/>
              </a:rPr>
              <a:t>。請參考</a:t>
            </a:r>
            <a:r>
              <a:rPr lang="zh-TW" altLang="en-US" dirty="0" smtClean="0">
                <a:solidFill>
                  <a:srgbClr val="000000"/>
                </a:solidFill>
                <a:latin typeface="微軟正黑體" panose="020B0604030504040204" pitchFamily="34" charset="-120"/>
                <a:ea typeface="微軟正黑體" panose="020B0604030504040204" pitchFamily="34" charset="-120"/>
                <a:hlinkClick r:id="rId2"/>
              </a:rPr>
              <a:t>頁碼</a:t>
            </a:r>
            <a:r>
              <a:rPr lang="zh-TW" altLang="en-US" dirty="0">
                <a:solidFill>
                  <a:srgbClr val="000000"/>
                </a:solidFill>
                <a:latin typeface="微軟正黑體" panose="020B0604030504040204" pitchFamily="34" charset="-120"/>
                <a:ea typeface="微軟正黑體" panose="020B0604030504040204" pitchFamily="34" charset="-120"/>
                <a:hlinkClick r:id="rId2"/>
              </a:rPr>
              <a:t>編輯</a:t>
            </a:r>
            <a:r>
              <a:rPr lang="zh-TW" altLang="en-US" dirty="0" smtClean="0">
                <a:solidFill>
                  <a:srgbClr val="000000"/>
                </a:solidFill>
                <a:latin typeface="微軟正黑體" panose="020B0604030504040204" pitchFamily="34" charset="-120"/>
                <a:ea typeface="微軟正黑體" panose="020B0604030504040204" pitchFamily="34" charset="-120"/>
                <a:hlinkClick r:id="rId2"/>
              </a:rPr>
              <a:t>教學</a:t>
            </a:r>
            <a:r>
              <a:rPr lang="zh-TW" altLang="en-US" dirty="0">
                <a:solidFill>
                  <a:srgbClr val="000000"/>
                </a:solidFill>
                <a:latin typeface="微軟正黑體" panose="020B0604030504040204" pitchFamily="34" charset="-120"/>
                <a:ea typeface="微軟正黑體" panose="020B0604030504040204" pitchFamily="34" charset="-120"/>
              </a:rPr>
              <a:t>。</a:t>
            </a: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27</a:t>
            </a:fld>
            <a:endParaRPr lang="zh-TW" altLang="en-US"/>
          </a:p>
        </p:txBody>
      </p:sp>
    </p:spTree>
    <p:extLst>
      <p:ext uri="{BB962C8B-B14F-4D97-AF65-F5344CB8AC3E}">
        <p14:creationId xmlns:p14="http://schemas.microsoft.com/office/powerpoint/2010/main" val="42061361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28</a:t>
            </a:fld>
            <a:endParaRPr lang="zh-TW" altLang="en-US"/>
          </a:p>
        </p:txBody>
      </p:sp>
      <p:sp>
        <p:nvSpPr>
          <p:cNvPr id="5" name="標題 1"/>
          <p:cNvSpPr txBox="1">
            <a:spLocks/>
          </p:cNvSpPr>
          <p:nvPr/>
        </p:nvSpPr>
        <p:spPr>
          <a:xfrm>
            <a:off x="539552" y="2780928"/>
            <a:ext cx="7829576" cy="5825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altLang="zh-TW" sz="3900" dirty="0" smtClean="0">
                <a:solidFill>
                  <a:srgbClr val="FF0000"/>
                </a:solidFill>
                <a:latin typeface="微軟正黑體" pitchFamily="34" charset="-120"/>
                <a:ea typeface="微軟正黑體" pitchFamily="34" charset="-120"/>
              </a:rPr>
              <a:t>Step1</a:t>
            </a:r>
            <a:r>
              <a:rPr lang="zh-TW" altLang="en-US" sz="3900" dirty="0" smtClean="0">
                <a:solidFill>
                  <a:srgbClr val="FF0000"/>
                </a:solidFill>
                <a:latin typeface="微軟正黑體" pitchFamily="34" charset="-120"/>
                <a:ea typeface="微軟正黑體" pitchFamily="34" charset="-120"/>
              </a:rPr>
              <a:t>：論文建檔</a:t>
            </a:r>
            <a:r>
              <a:rPr lang="en-US" altLang="zh-TW" sz="3900" dirty="0" smtClean="0">
                <a:solidFill>
                  <a:srgbClr val="FF0000"/>
                </a:solidFill>
                <a:latin typeface="微軟正黑體" pitchFamily="34" charset="-120"/>
                <a:ea typeface="微軟正黑體" pitchFamily="34" charset="-120"/>
              </a:rPr>
              <a:t>—</a:t>
            </a:r>
            <a:r>
              <a:rPr lang="zh-TW" altLang="en-US" sz="3900" dirty="0" smtClean="0">
                <a:solidFill>
                  <a:srgbClr val="FF0000"/>
                </a:solidFill>
                <a:latin typeface="微軟正黑體" pitchFamily="34" charset="-120"/>
                <a:ea typeface="微軟正黑體" pitchFamily="34" charset="-120"/>
              </a:rPr>
              <a:t>參考文獻</a:t>
            </a:r>
            <a:endParaRPr lang="zh-TW" altLang="en-US" sz="3900" dirty="0">
              <a:solidFill>
                <a:srgbClr val="FF0000"/>
              </a:solidFill>
            </a:endParaRPr>
          </a:p>
        </p:txBody>
      </p:sp>
    </p:spTree>
    <p:extLst>
      <p:ext uri="{BB962C8B-B14F-4D97-AF65-F5344CB8AC3E}">
        <p14:creationId xmlns:p14="http://schemas.microsoft.com/office/powerpoint/2010/main" val="29781478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2" name="圖片 11"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6575"/>
            <a:ext cx="9144000" cy="5784850"/>
          </a:xfrm>
          <a:prstGeom prst="rect">
            <a:avLst/>
          </a:prstGeom>
        </p:spPr>
      </p:pic>
      <p:sp>
        <p:nvSpPr>
          <p:cNvPr id="134" name="Google Shape;134;p24"/>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2" name="矩形 1"/>
          <p:cNvSpPr/>
          <p:nvPr/>
        </p:nvSpPr>
        <p:spPr>
          <a:xfrm>
            <a:off x="2267744" y="1412776"/>
            <a:ext cx="6768752" cy="369332"/>
          </a:xfrm>
          <a:prstGeom prst="rect">
            <a:avLst/>
          </a:prstGeom>
          <a:solidFill>
            <a:srgbClr val="FFCE33"/>
          </a:solidFill>
        </p:spPr>
        <p:txBody>
          <a:bodyPr wrap="square">
            <a:spAutoFit/>
          </a:bodyPr>
          <a:lstStyle/>
          <a:p>
            <a:pPr algn="ctr"/>
            <a:r>
              <a:rPr lang="zh-TW" altLang="en-US" b="1" dirty="0">
                <a:solidFill>
                  <a:prstClr val="black"/>
                </a:solidFill>
                <a:latin typeface="微軟正黑體" pitchFamily="34" charset="-120"/>
                <a:ea typeface="微軟正黑體" pitchFamily="34" charset="-120"/>
              </a:rPr>
              <a:t>各項規定都會放在最新消息中，因此請大家隨時留意最新消息。</a:t>
            </a:r>
            <a:endParaRPr lang="en-US" altLang="zh-TW" b="1" dirty="0">
              <a:solidFill>
                <a:prstClr val="black"/>
              </a:solidFill>
              <a:latin typeface="微軟正黑體" pitchFamily="34" charset="-120"/>
              <a:ea typeface="微軟正黑體" pitchFamily="34" charset="-120"/>
            </a:endParaRPr>
          </a:p>
        </p:txBody>
      </p:sp>
      <p:sp>
        <p:nvSpPr>
          <p:cNvPr id="8" name="矩形 7"/>
          <p:cNvSpPr/>
          <p:nvPr/>
        </p:nvSpPr>
        <p:spPr>
          <a:xfrm>
            <a:off x="54918" y="3184711"/>
            <a:ext cx="1276722" cy="144016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475656" y="3229508"/>
            <a:ext cx="5544616" cy="41924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prstClr val="black"/>
                </a:solidFill>
                <a:latin typeface="微軟正黑體" pitchFamily="34" charset="-120"/>
                <a:ea typeface="微軟正黑體" pitchFamily="34" charset="-120"/>
              </a:rPr>
              <a:t>建檔流程：讓你瞭解口試結束至辦理離校手續之</a:t>
            </a:r>
            <a:r>
              <a:rPr lang="zh-TW" altLang="en-US" b="1" dirty="0" smtClean="0">
                <a:solidFill>
                  <a:prstClr val="black"/>
                </a:solidFill>
                <a:latin typeface="微軟正黑體" pitchFamily="34" charset="-120"/>
                <a:ea typeface="微軟正黑體" pitchFamily="34" charset="-120"/>
              </a:rPr>
              <a:t>流程</a:t>
            </a:r>
            <a:endParaRPr lang="en-US" altLang="zh-TW" b="1" dirty="0">
              <a:solidFill>
                <a:prstClr val="black"/>
              </a:solidFill>
              <a:latin typeface="微軟正黑體" pitchFamily="34" charset="-120"/>
              <a:ea typeface="微軟正黑體" pitchFamily="34" charset="-120"/>
            </a:endParaRPr>
          </a:p>
        </p:txBody>
      </p:sp>
      <p:sp>
        <p:nvSpPr>
          <p:cNvPr id="10" name="矩形 9"/>
          <p:cNvSpPr/>
          <p:nvPr/>
        </p:nvSpPr>
        <p:spPr>
          <a:xfrm>
            <a:off x="1475656" y="3717032"/>
            <a:ext cx="5544616" cy="419241"/>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prstClr val="black"/>
                </a:solidFill>
                <a:latin typeface="微軟正黑體" pitchFamily="34" charset="-120"/>
                <a:ea typeface="微軟正黑體" pitchFamily="34" charset="-120"/>
              </a:rPr>
              <a:t>建檔說明：論文建檔中可能遭遇困難的解答</a:t>
            </a:r>
            <a:r>
              <a:rPr lang="zh-TW" altLang="en-US" b="1" dirty="0" smtClean="0">
                <a:solidFill>
                  <a:prstClr val="black"/>
                </a:solidFill>
                <a:latin typeface="微軟正黑體" pitchFamily="34" charset="-120"/>
                <a:ea typeface="微軟正黑體" pitchFamily="34" charset="-120"/>
              </a:rPr>
              <a:t>處</a:t>
            </a:r>
            <a:endParaRPr lang="en-US" altLang="zh-TW" b="1" dirty="0">
              <a:solidFill>
                <a:prstClr val="black"/>
              </a:solidFill>
              <a:latin typeface="微軟正黑體" pitchFamily="34" charset="-120"/>
              <a:ea typeface="微軟正黑體" pitchFamily="34" charset="-120"/>
            </a:endParaRPr>
          </a:p>
        </p:txBody>
      </p:sp>
      <p:sp>
        <p:nvSpPr>
          <p:cNvPr id="11" name="矩形 10"/>
          <p:cNvSpPr/>
          <p:nvPr/>
        </p:nvSpPr>
        <p:spPr>
          <a:xfrm>
            <a:off x="1475656" y="4227492"/>
            <a:ext cx="5544616" cy="41924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a:solidFill>
                  <a:prstClr val="black"/>
                </a:solidFill>
                <a:latin typeface="微軟正黑體" pitchFamily="34" charset="-120"/>
                <a:ea typeface="微軟正黑體" pitchFamily="34" charset="-120"/>
              </a:rPr>
              <a:t>下載區</a:t>
            </a:r>
            <a:r>
              <a:rPr lang="zh-TW" altLang="en-US" b="1" dirty="0" smtClean="0">
                <a:solidFill>
                  <a:prstClr val="black"/>
                </a:solidFill>
                <a:latin typeface="微軟正黑體" pitchFamily="34" charset="-120"/>
                <a:ea typeface="微軟正黑體" pitchFamily="34" charset="-120"/>
              </a:rPr>
              <a:t>：</a:t>
            </a:r>
            <a:r>
              <a:rPr lang="zh-TW" altLang="en-US" b="1" dirty="0">
                <a:solidFill>
                  <a:prstClr val="black"/>
                </a:solidFill>
                <a:latin typeface="微軟正黑體" pitchFamily="34" charset="-120"/>
                <a:ea typeface="微軟正黑體" pitchFamily="34" charset="-120"/>
              </a:rPr>
              <a:t>各式申請書</a:t>
            </a:r>
            <a:r>
              <a:rPr lang="zh-TW" altLang="en-US" b="1" dirty="0" smtClean="0">
                <a:solidFill>
                  <a:prstClr val="black"/>
                </a:solidFill>
                <a:latin typeface="微軟正黑體" pitchFamily="34" charset="-120"/>
                <a:ea typeface="微軟正黑體" pitchFamily="34" charset="-120"/>
              </a:rPr>
              <a:t>、</a:t>
            </a:r>
            <a:r>
              <a:rPr lang="zh-TW" altLang="en-US" b="1" dirty="0">
                <a:solidFill>
                  <a:prstClr val="black"/>
                </a:solidFill>
                <a:latin typeface="微軟正黑體" pitchFamily="34" charset="-120"/>
                <a:ea typeface="微軟正黑體" pitchFamily="34" charset="-120"/>
              </a:rPr>
              <a:t>論文合併小工具、使用</a:t>
            </a:r>
            <a:r>
              <a:rPr lang="zh-TW" altLang="en-US" b="1" dirty="0" smtClean="0">
                <a:solidFill>
                  <a:prstClr val="black"/>
                </a:solidFill>
                <a:latin typeface="微軟正黑體" pitchFamily="34" charset="-120"/>
                <a:ea typeface="微軟正黑體" pitchFamily="34" charset="-120"/>
              </a:rPr>
              <a:t>手冊</a:t>
            </a:r>
            <a:endParaRPr lang="en-US" altLang="zh-TW" b="1" dirty="0">
              <a:solidFill>
                <a:prstClr val="black"/>
              </a:solidFill>
              <a:latin typeface="微軟正黑體" pitchFamily="34" charset="-120"/>
              <a:ea typeface="微軟正黑體" pitchFamily="34" charset="-120"/>
            </a:endParaRPr>
          </a:p>
        </p:txBody>
      </p:sp>
    </p:spTree>
    <p:extLst>
      <p:ext uri="{BB962C8B-B14F-4D97-AF65-F5344CB8AC3E}">
        <p14:creationId xmlns:p14="http://schemas.microsoft.com/office/powerpoint/2010/main" val="305791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29</a:t>
            </a:fld>
            <a:endParaRPr lang="zh-TW" altLang="en-US"/>
          </a:p>
        </p:txBody>
      </p:sp>
      <p:pic>
        <p:nvPicPr>
          <p:cNvPr id="5" name="Picture 3"/>
          <p:cNvPicPr>
            <a:picLocks noChangeAspect="1" noChangeArrowheads="1"/>
          </p:cNvPicPr>
          <p:nvPr/>
        </p:nvPicPr>
        <p:blipFill rotWithShape="1">
          <a:blip r:embed="rId2" cstate="print"/>
          <a:srcRect l="12934" t="9365" r="2286" b="15154"/>
          <a:stretch/>
        </p:blipFill>
        <p:spPr bwMode="auto">
          <a:xfrm>
            <a:off x="0" y="345058"/>
            <a:ext cx="9144000" cy="6512943"/>
          </a:xfrm>
          <a:prstGeom prst="rect">
            <a:avLst/>
          </a:prstGeom>
          <a:noFill/>
          <a:ln w="9525">
            <a:noFill/>
            <a:miter lim="800000"/>
            <a:headEnd/>
            <a:tailEnd/>
          </a:ln>
          <a:effectLst/>
        </p:spPr>
      </p:pic>
      <p:sp>
        <p:nvSpPr>
          <p:cNvPr id="6" name="矩形 5"/>
          <p:cNvSpPr/>
          <p:nvPr/>
        </p:nvSpPr>
        <p:spPr>
          <a:xfrm>
            <a:off x="2411760" y="441523"/>
            <a:ext cx="4595972" cy="583311"/>
          </a:xfrm>
          <a:prstGeom prst="rect">
            <a:avLst/>
          </a:prstGeom>
          <a:solidFill>
            <a:srgbClr val="FFFF99"/>
          </a:solidFill>
          <a:ln>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600" b="1" dirty="0" smtClean="0">
                <a:solidFill>
                  <a:srgbClr val="00B0F0"/>
                </a:solidFill>
                <a:latin typeface="微軟正黑體" pitchFamily="34" charset="-120"/>
                <a:ea typeface="微軟正黑體" pitchFamily="34" charset="-120"/>
              </a:rPr>
              <a:t>參考文獻貼上後，請記得整理，將同一筆書目資料盡量列於同一行</a:t>
            </a:r>
            <a:endParaRPr lang="en-US" altLang="zh-TW" sz="1600" b="1" dirty="0" smtClean="0">
              <a:solidFill>
                <a:srgbClr val="00B0F0"/>
              </a:solidFill>
              <a:latin typeface="微軟正黑體" pitchFamily="34" charset="-120"/>
              <a:ea typeface="微軟正黑體" pitchFamily="34" charset="-120"/>
            </a:endParaRPr>
          </a:p>
        </p:txBody>
      </p:sp>
      <p:sp>
        <p:nvSpPr>
          <p:cNvPr id="7" name="矩形 6"/>
          <p:cNvSpPr/>
          <p:nvPr/>
        </p:nvSpPr>
        <p:spPr>
          <a:xfrm>
            <a:off x="1115616" y="1709889"/>
            <a:ext cx="2714644" cy="1428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 name="弧形接點 7"/>
          <p:cNvCxnSpPr/>
          <p:nvPr/>
        </p:nvCxnSpPr>
        <p:spPr>
          <a:xfrm flipV="1">
            <a:off x="3827460" y="1657019"/>
            <a:ext cx="1071570" cy="142876"/>
          </a:xfrm>
          <a:prstGeom prst="curvedConnector3">
            <a:avLst>
              <a:gd name="adj1" fmla="val 14333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1115616" y="1995641"/>
            <a:ext cx="2714644" cy="1428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2" name="弧形接點 11"/>
          <p:cNvCxnSpPr/>
          <p:nvPr/>
        </p:nvCxnSpPr>
        <p:spPr>
          <a:xfrm flipV="1">
            <a:off x="3830260" y="1995641"/>
            <a:ext cx="2518000" cy="142876"/>
          </a:xfrm>
          <a:prstGeom prst="curvedConnector3">
            <a:avLst>
              <a:gd name="adj1" fmla="val 11886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1259633" y="3505399"/>
            <a:ext cx="4896544" cy="233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弧形接點 13"/>
          <p:cNvCxnSpPr/>
          <p:nvPr/>
        </p:nvCxnSpPr>
        <p:spPr>
          <a:xfrm rot="10800000">
            <a:off x="5003773" y="3418097"/>
            <a:ext cx="1152404" cy="174603"/>
          </a:xfrm>
          <a:prstGeom prst="curvedConnector3">
            <a:avLst>
              <a:gd name="adj1" fmla="val -4357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1475656" y="733177"/>
            <a:ext cx="648072" cy="2143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854" t="27307" r="33542" b="26693"/>
          <a:stretch/>
        </p:blipFill>
        <p:spPr bwMode="auto">
          <a:xfrm>
            <a:off x="4856223" y="4221089"/>
            <a:ext cx="4259145" cy="250365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
        <p:nvSpPr>
          <p:cNvPr id="17" name="矩形 16"/>
          <p:cNvSpPr/>
          <p:nvPr/>
        </p:nvSpPr>
        <p:spPr>
          <a:xfrm>
            <a:off x="4856223" y="5472915"/>
            <a:ext cx="4036259" cy="12518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文字方塊 17"/>
          <p:cNvSpPr txBox="1"/>
          <p:nvPr/>
        </p:nvSpPr>
        <p:spPr>
          <a:xfrm>
            <a:off x="6244227" y="5162416"/>
            <a:ext cx="763505" cy="1938992"/>
          </a:xfrm>
          <a:prstGeom prst="rect">
            <a:avLst/>
          </a:prstGeom>
          <a:noFill/>
        </p:spPr>
        <p:txBody>
          <a:bodyPr wrap="square" rtlCol="0">
            <a:spAutoFit/>
          </a:bodyPr>
          <a:lstStyle/>
          <a:p>
            <a:r>
              <a:rPr lang="en-US" altLang="zh-TW" sz="12000" dirty="0" smtClean="0">
                <a:solidFill>
                  <a:srgbClr val="FF0000"/>
                </a:solidFill>
                <a:latin typeface="微軟正黑體" panose="020B0604030504040204" pitchFamily="34" charset="-120"/>
                <a:ea typeface="微軟正黑體" panose="020B0604030504040204" pitchFamily="34" charset="-120"/>
              </a:rPr>
              <a:t>X</a:t>
            </a:r>
            <a:endParaRPr lang="zh-TW" altLang="en-US" sz="12000" dirty="0">
              <a:solidFill>
                <a:srgbClr val="FF0000"/>
              </a:solidFill>
              <a:latin typeface="微軟正黑體" panose="020B0604030504040204" pitchFamily="34" charset="-120"/>
              <a:ea typeface="微軟正黑體" panose="020B0604030504040204" pitchFamily="34" charset="-120"/>
            </a:endParaRPr>
          </a:p>
        </p:txBody>
      </p:sp>
      <p:sp>
        <p:nvSpPr>
          <p:cNvPr id="19" name="向右箭號圖說文字 18"/>
          <p:cNvSpPr/>
          <p:nvPr/>
        </p:nvSpPr>
        <p:spPr>
          <a:xfrm>
            <a:off x="1298630" y="5587172"/>
            <a:ext cx="3600400" cy="1137568"/>
          </a:xfrm>
          <a:prstGeom prst="rightArrowCallout">
            <a:avLst>
              <a:gd name="adj1" fmla="val 25000"/>
              <a:gd name="adj2" fmla="val 25000"/>
              <a:gd name="adj3" fmla="val 25000"/>
              <a:gd name="adj4" fmla="val 8387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smtClean="0">
                <a:solidFill>
                  <a:srgbClr val="FF0000"/>
                </a:solidFill>
                <a:latin typeface="微軟正黑體" panose="020B0604030504040204" pitchFamily="34" charset="-120"/>
                <a:ea typeface="微軟正黑體" panose="020B0604030504040204" pitchFamily="34" charset="-120"/>
              </a:rPr>
              <a:t>未</a:t>
            </a:r>
            <a:r>
              <a:rPr lang="zh-TW" altLang="en-US" b="1" dirty="0">
                <a:solidFill>
                  <a:srgbClr val="FF0000"/>
                </a:solidFill>
                <a:latin typeface="微軟正黑體" panose="020B0604030504040204" pitchFamily="34" charset="-120"/>
                <a:ea typeface="微軟正黑體" panose="020B0604030504040204" pitchFamily="34" charset="-120"/>
              </a:rPr>
              <a:t>整理參考書目</a:t>
            </a:r>
            <a:r>
              <a:rPr lang="en-US" altLang="zh-TW" b="1" dirty="0">
                <a:solidFill>
                  <a:srgbClr val="FF0000"/>
                </a:solidFill>
                <a:latin typeface="微軟正黑體" panose="020B0604030504040204" pitchFamily="34" charset="-120"/>
                <a:ea typeface="微軟正黑體" panose="020B0604030504040204" pitchFamily="34" charset="-120"/>
              </a:rPr>
              <a:t>(</a:t>
            </a:r>
            <a:r>
              <a:rPr lang="zh-TW" altLang="en-US" b="1" dirty="0">
                <a:solidFill>
                  <a:srgbClr val="FF0000"/>
                </a:solidFill>
                <a:latin typeface="微軟正黑體" panose="020B0604030504040204" pitchFamily="34" charset="-120"/>
                <a:ea typeface="微軟正黑體" panose="020B0604030504040204" pitchFamily="34" charset="-120"/>
              </a:rPr>
              <a:t>將同一筆資料列於同一行</a:t>
            </a:r>
            <a:r>
              <a:rPr lang="en-US" altLang="zh-TW" b="1" dirty="0">
                <a:solidFill>
                  <a:srgbClr val="FF0000"/>
                </a:solidFill>
                <a:latin typeface="微軟正黑體" panose="020B0604030504040204" pitchFamily="34" charset="-120"/>
                <a:ea typeface="微軟正黑體" panose="020B0604030504040204" pitchFamily="34" charset="-120"/>
              </a:rPr>
              <a:t>)</a:t>
            </a:r>
            <a:r>
              <a:rPr lang="zh-TW" altLang="en-US" b="1" dirty="0">
                <a:solidFill>
                  <a:srgbClr val="FF0000"/>
                </a:solidFill>
                <a:latin typeface="微軟正黑體" panose="020B0604030504040204" pitchFamily="34" charset="-120"/>
                <a:ea typeface="微軟正黑體" panose="020B0604030504040204" pitchFamily="34" charset="-120"/>
              </a:rPr>
              <a:t>，前台的查詢結果會出現斷</a:t>
            </a:r>
            <a:r>
              <a:rPr lang="zh-TW" altLang="en-US" b="1" dirty="0" smtClean="0">
                <a:solidFill>
                  <a:srgbClr val="FF0000"/>
                </a:solidFill>
                <a:latin typeface="微軟正黑體" panose="020B0604030504040204" pitchFamily="34" charset="-120"/>
                <a:ea typeface="微軟正黑體" panose="020B0604030504040204" pitchFamily="34" charset="-120"/>
              </a:rPr>
              <a:t>行。</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r>
              <a:rPr lang="zh-TW" altLang="en-US" b="1" dirty="0" smtClean="0">
                <a:solidFill>
                  <a:srgbClr val="FF0000"/>
                </a:solidFill>
                <a:latin typeface="微軟正黑體" panose="020B0604030504040204" pitchFamily="34" charset="-120"/>
                <a:ea typeface="微軟正黑體" panose="020B0604030504040204" pitchFamily="34" charset="-120"/>
              </a:rPr>
              <a:t>前面編碼也請刪除</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
        <p:nvSpPr>
          <p:cNvPr id="20" name="矩形 19"/>
          <p:cNvSpPr/>
          <p:nvPr/>
        </p:nvSpPr>
        <p:spPr>
          <a:xfrm>
            <a:off x="4856222" y="4221088"/>
            <a:ext cx="147553" cy="25036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5232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par>
                                <p:cTn id="21" presetID="16" presetClass="entr" presetSubtype="21"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par>
                                <p:cTn id="29" presetID="16" presetClass="entr" presetSubtype="21"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arn(inVertical)">
                                      <p:cBhvr>
                                        <p:cTn id="36" dur="500"/>
                                        <p:tgtEl>
                                          <p:spTgt spid="17"/>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par>
                                <p:cTn id="40" presetID="16" presetClass="entr" presetSubtype="21"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arn(inVertical)">
                                      <p:cBhvr>
                                        <p:cTn id="47" dur="500"/>
                                        <p:tgtEl>
                                          <p:spTgt spid="19"/>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arn(inVertical)">
                                      <p:cBhvr>
                                        <p:cTn id="5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3" grpId="0" animBg="1"/>
      <p:bldP spid="17" grpId="0" animBg="1"/>
      <p:bldP spid="18" grpId="0"/>
      <p:bldP spid="19" grpId="0" animBg="1"/>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2" y="404664"/>
            <a:ext cx="8083367" cy="846584"/>
          </a:xfrm>
        </p:spPr>
        <p:txBody>
          <a:bodyPr>
            <a:normAutofit/>
          </a:bodyPr>
          <a:lstStyle/>
          <a:p>
            <a:pPr algn="ctr"/>
            <a:r>
              <a:rPr lang="zh-TW" altLang="en-US" dirty="0">
                <a:solidFill>
                  <a:srgbClr val="FF0000"/>
                </a:solidFill>
                <a:latin typeface="微軟正黑體" pitchFamily="34" charset="-120"/>
                <a:ea typeface="微軟正黑體" pitchFamily="34" charset="-120"/>
              </a:rPr>
              <a:t>審核不通過的原因</a:t>
            </a:r>
            <a:r>
              <a:rPr lang="en-US" altLang="zh-TW" dirty="0" smtClean="0">
                <a:solidFill>
                  <a:srgbClr val="FF0000"/>
                </a:solidFill>
                <a:latin typeface="微軟正黑體" pitchFamily="34" charset="-120"/>
                <a:ea typeface="微軟正黑體" pitchFamily="34" charset="-120"/>
              </a:rPr>
              <a:t>—</a:t>
            </a:r>
            <a:r>
              <a:rPr lang="zh-TW" altLang="en-US" dirty="0">
                <a:solidFill>
                  <a:srgbClr val="FF0000"/>
                </a:solidFill>
                <a:latin typeface="微軟正黑體" pitchFamily="34" charset="-120"/>
                <a:ea typeface="微軟正黑體" pitchFamily="34" charset="-120"/>
              </a:rPr>
              <a:t>參考文獻</a:t>
            </a:r>
            <a:endParaRPr lang="zh-TW" altLang="en-US" dirty="0">
              <a:solidFill>
                <a:srgbClr val="FF0000"/>
              </a:solidFill>
            </a:endParaRPr>
          </a:p>
        </p:txBody>
      </p:sp>
      <p:sp>
        <p:nvSpPr>
          <p:cNvPr id="3" name="內容版面配置區 2"/>
          <p:cNvSpPr>
            <a:spLocks noGrp="1"/>
          </p:cNvSpPr>
          <p:nvPr>
            <p:ph idx="1"/>
          </p:nvPr>
        </p:nvSpPr>
        <p:spPr>
          <a:xfrm>
            <a:off x="446896" y="1484784"/>
            <a:ext cx="8229600" cy="4876800"/>
          </a:xfrm>
        </p:spPr>
        <p:txBody>
          <a:bodyPr>
            <a:normAutofit lnSpcReduction="10000"/>
          </a:bodyPr>
          <a:lstStyle/>
          <a:p>
            <a:r>
              <a:rPr lang="zh-TW" altLang="en-US" dirty="0">
                <a:latin typeface="微軟正黑體" pitchFamily="34" charset="-120"/>
                <a:ea typeface="微軟正黑體" pitchFamily="34" charset="-120"/>
              </a:rPr>
              <a:t>請刪除建檔資料中參考文獻的</a:t>
            </a:r>
            <a:r>
              <a:rPr lang="zh-TW" altLang="en-US" dirty="0" smtClean="0">
                <a:latin typeface="微軟正黑體" pitchFamily="34" charset="-120"/>
                <a:ea typeface="微軟正黑體" pitchFamily="34" charset="-120"/>
              </a:rPr>
              <a:t>編碼（</a:t>
            </a:r>
            <a:r>
              <a:rPr lang="en-US" altLang="zh-TW" dirty="0" smtClean="0">
                <a:latin typeface="微軟正黑體" pitchFamily="34" charset="-120"/>
                <a:ea typeface="微軟正黑體" pitchFamily="34" charset="-120"/>
              </a:rPr>
              <a:t>1. 2. 3…</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請</a:t>
            </a:r>
            <a:r>
              <a:rPr lang="zh-TW" altLang="en-US" dirty="0">
                <a:latin typeface="微軟正黑體" pitchFamily="34" charset="-120"/>
                <a:ea typeface="微軟正黑體" pitchFamily="34" charset="-120"/>
              </a:rPr>
              <a:t>將同一</a:t>
            </a:r>
            <a:r>
              <a:rPr lang="zh-TW" altLang="en-US" dirty="0" smtClean="0">
                <a:latin typeface="微軟正黑體" pitchFamily="34" charset="-120"/>
                <a:ea typeface="微軟正黑體" pitchFamily="34" charset="-120"/>
              </a:rPr>
              <a:t>筆參考資料列</a:t>
            </a:r>
            <a:r>
              <a:rPr lang="zh-TW" altLang="en-US" dirty="0">
                <a:latin typeface="微軟正黑體" pitchFamily="34" charset="-120"/>
                <a:ea typeface="微軟正黑體" pitchFamily="34" charset="-120"/>
              </a:rPr>
              <a:t>於同</a:t>
            </a:r>
            <a:r>
              <a:rPr lang="zh-TW" altLang="en-US" dirty="0" smtClean="0">
                <a:latin typeface="微軟正黑體" pitchFamily="34" charset="-120"/>
                <a:ea typeface="微軟正黑體" pitchFamily="34" charset="-120"/>
              </a:rPr>
              <a:t>一行，讓他能自動斷行。</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行與行之間不需空一行</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參考文</a:t>
            </a:r>
            <a:r>
              <a:rPr lang="zh-TW" altLang="en-US" dirty="0">
                <a:latin typeface="微軟正黑體" pitchFamily="34" charset="-120"/>
                <a:ea typeface="微軟正黑體" pitchFamily="34" charset="-120"/>
              </a:rPr>
              <a:t>獻</a:t>
            </a:r>
            <a:r>
              <a:rPr lang="zh-TW" altLang="en-US" dirty="0" smtClean="0">
                <a:latin typeface="微軟正黑體" pitchFamily="34" charset="-120"/>
                <a:ea typeface="微軟正黑體" pitchFamily="34" charset="-120"/>
              </a:rPr>
              <a:t>請靠左貼齊</a:t>
            </a:r>
            <a:endParaRPr lang="zh-TW" altLang="en-US" dirty="0">
              <a:latin typeface="微軟正黑體" pitchFamily="34" charset="-120"/>
              <a:ea typeface="微軟正黑體" pitchFamily="34" charset="-120"/>
            </a:endParaRP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30</a:t>
            </a:fld>
            <a:endParaRPr lang="zh-TW" altLang="en-US"/>
          </a:p>
        </p:txBody>
      </p:sp>
    </p:spTree>
    <p:extLst>
      <p:ext uri="{BB962C8B-B14F-4D97-AF65-F5344CB8AC3E}">
        <p14:creationId xmlns:p14="http://schemas.microsoft.com/office/powerpoint/2010/main" val="22988159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31</a:t>
            </a:fld>
            <a:endParaRPr lang="zh-TW" altLang="en-US"/>
          </a:p>
        </p:txBody>
      </p:sp>
      <p:sp>
        <p:nvSpPr>
          <p:cNvPr id="5" name="標題 1"/>
          <p:cNvSpPr txBox="1">
            <a:spLocks/>
          </p:cNvSpPr>
          <p:nvPr/>
        </p:nvSpPr>
        <p:spPr>
          <a:xfrm>
            <a:off x="457200" y="2708920"/>
            <a:ext cx="7829576" cy="1374683"/>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altLang="zh-TW" sz="3900" smtClean="0">
                <a:solidFill>
                  <a:srgbClr val="FF0000"/>
                </a:solidFill>
                <a:latin typeface="微軟正黑體" pitchFamily="34" charset="-120"/>
                <a:ea typeface="微軟正黑體" pitchFamily="34" charset="-120"/>
              </a:rPr>
              <a:t>Step1</a:t>
            </a:r>
            <a:r>
              <a:rPr lang="zh-TW" altLang="en-US" sz="3900" smtClean="0">
                <a:solidFill>
                  <a:srgbClr val="FF0000"/>
                </a:solidFill>
                <a:latin typeface="微軟正黑體" pitchFamily="34" charset="-120"/>
                <a:ea typeface="微軟正黑體" pitchFamily="34" charset="-120"/>
              </a:rPr>
              <a:t>：論文建檔</a:t>
            </a:r>
            <a:r>
              <a:rPr lang="en-US" altLang="zh-TW" sz="3900" smtClean="0">
                <a:solidFill>
                  <a:srgbClr val="FF0000"/>
                </a:solidFill>
                <a:latin typeface="微軟正黑體" pitchFamily="34" charset="-120"/>
                <a:ea typeface="微軟正黑體" pitchFamily="34" charset="-120"/>
              </a:rPr>
              <a:t>—</a:t>
            </a:r>
            <a:r>
              <a:rPr lang="zh-TW" altLang="en-US" sz="3900" smtClean="0">
                <a:solidFill>
                  <a:srgbClr val="FF0000"/>
                </a:solidFill>
                <a:latin typeface="微軟正黑體" pitchFamily="34" charset="-120"/>
                <a:ea typeface="微軟正黑體" pitchFamily="34" charset="-120"/>
              </a:rPr>
              <a:t>完成</a:t>
            </a:r>
            <a:endParaRPr lang="zh-TW" altLang="en-US" sz="3900" dirty="0">
              <a:solidFill>
                <a:srgbClr val="FF0000"/>
              </a:solidFill>
            </a:endParaRPr>
          </a:p>
        </p:txBody>
      </p:sp>
    </p:spTree>
    <p:extLst>
      <p:ext uri="{BB962C8B-B14F-4D97-AF65-F5344CB8AC3E}">
        <p14:creationId xmlns:p14="http://schemas.microsoft.com/office/powerpoint/2010/main" val="25957025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Grp="1" noChangeAspect="1" noChangeArrowheads="1"/>
          </p:cNvPicPr>
          <p:nvPr>
            <p:ph idx="1"/>
          </p:nvPr>
        </p:nvPicPr>
        <p:blipFill rotWithShape="1">
          <a:blip r:embed="rId2" cstate="print"/>
          <a:srcRect l="805" t="2441" r="1009" b="13382"/>
          <a:stretch/>
        </p:blipFill>
        <p:spPr bwMode="auto">
          <a:xfrm>
            <a:off x="0" y="476673"/>
            <a:ext cx="9144000" cy="6271404"/>
          </a:xfrm>
          <a:prstGeom prst="rect">
            <a:avLst/>
          </a:prstGeom>
          <a:noFill/>
          <a:ln w="9525">
            <a:noFill/>
            <a:miter lim="800000"/>
            <a:headEnd/>
            <a:tailEnd/>
          </a:ln>
          <a:effectLst/>
        </p:spPr>
      </p:pic>
      <p:sp>
        <p:nvSpPr>
          <p:cNvPr id="3" name="投影片編號版面配置區 2"/>
          <p:cNvSpPr>
            <a:spLocks noGrp="1"/>
          </p:cNvSpPr>
          <p:nvPr>
            <p:ph type="sldNum" sz="quarter" idx="12"/>
          </p:nvPr>
        </p:nvSpPr>
        <p:spPr/>
        <p:txBody>
          <a:bodyPr/>
          <a:lstStyle/>
          <a:p>
            <a:fld id="{DE6A649C-EF85-489C-AD80-E31BA389DF28}" type="slidenum">
              <a:rPr lang="zh-TW" altLang="en-US" smtClean="0"/>
              <a:pPr/>
              <a:t>32</a:t>
            </a:fld>
            <a:endParaRPr lang="zh-TW" altLang="en-US"/>
          </a:p>
        </p:txBody>
      </p:sp>
      <p:sp>
        <p:nvSpPr>
          <p:cNvPr id="7" name="矩形 6"/>
          <p:cNvSpPr/>
          <p:nvPr/>
        </p:nvSpPr>
        <p:spPr>
          <a:xfrm>
            <a:off x="3059832" y="6093298"/>
            <a:ext cx="3161512" cy="583311"/>
          </a:xfrm>
          <a:prstGeom prst="rect">
            <a:avLst/>
          </a:prstGeom>
          <a:solidFill>
            <a:srgbClr val="FFFF99"/>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600" b="1" dirty="0" smtClean="0">
                <a:solidFill>
                  <a:schemeClr val="tx1"/>
                </a:solidFill>
                <a:latin typeface="微軟正黑體" pitchFamily="34" charset="-120"/>
                <a:ea typeface="微軟正黑體" pitchFamily="34" charset="-120"/>
              </a:rPr>
              <a:t>若建檔完成</a:t>
            </a:r>
            <a:r>
              <a:rPr lang="en-US" altLang="zh-TW" sz="1600" b="1" dirty="0" smtClean="0">
                <a:solidFill>
                  <a:schemeClr val="tx1"/>
                </a:solidFill>
                <a:latin typeface="微軟正黑體" pitchFamily="34" charset="-120"/>
                <a:ea typeface="微軟正黑體" pitchFamily="34" charset="-120"/>
                <a:sym typeface="Wingdings" pitchFamily="2" charset="2"/>
              </a:rPr>
              <a:t></a:t>
            </a:r>
            <a:r>
              <a:rPr lang="zh-TW" altLang="en-US" sz="1600" b="1" dirty="0" smtClean="0">
                <a:solidFill>
                  <a:schemeClr val="tx1"/>
                </a:solidFill>
                <a:latin typeface="微軟正黑體" pitchFamily="34" charset="-120"/>
                <a:ea typeface="微軟正黑體" pitchFamily="34" charset="-120"/>
              </a:rPr>
              <a:t>資料存檔</a:t>
            </a:r>
            <a:r>
              <a:rPr lang="en-US" altLang="zh-TW" sz="1600" b="1" dirty="0" smtClean="0">
                <a:solidFill>
                  <a:schemeClr val="tx1"/>
                </a:solidFill>
                <a:latin typeface="微軟正黑體" pitchFamily="34" charset="-120"/>
                <a:ea typeface="微軟正黑體" pitchFamily="34" charset="-120"/>
                <a:sym typeface="Wingdings" pitchFamily="2" charset="2"/>
              </a:rPr>
              <a:t></a:t>
            </a:r>
            <a:r>
              <a:rPr lang="zh-TW" altLang="en-US" sz="1600" b="1" dirty="0" smtClean="0">
                <a:solidFill>
                  <a:schemeClr val="tx1"/>
                </a:solidFill>
                <a:latin typeface="微軟正黑體" pitchFamily="34" charset="-120"/>
                <a:ea typeface="微軟正黑體" pitchFamily="34" charset="-120"/>
                <a:sym typeface="Wingdings" pitchFamily="2" charset="2"/>
              </a:rPr>
              <a:t>確定</a:t>
            </a:r>
            <a:endParaRPr lang="en-US" altLang="zh-TW" sz="1600" b="1" dirty="0" smtClean="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33</a:t>
            </a:fld>
            <a:endParaRPr lang="zh-TW" altLang="en-US"/>
          </a:p>
        </p:txBody>
      </p:sp>
      <p:sp>
        <p:nvSpPr>
          <p:cNvPr id="5" name="標題 1"/>
          <p:cNvSpPr txBox="1">
            <a:spLocks/>
          </p:cNvSpPr>
          <p:nvPr/>
        </p:nvSpPr>
        <p:spPr>
          <a:xfrm>
            <a:off x="457200" y="2708920"/>
            <a:ext cx="7829576" cy="1230667"/>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altLang="zh-TW" smtClean="0">
                <a:solidFill>
                  <a:srgbClr val="FF0000"/>
                </a:solidFill>
                <a:latin typeface="微軟正黑體" pitchFamily="34" charset="-120"/>
                <a:ea typeface="微軟正黑體" pitchFamily="34" charset="-120"/>
              </a:rPr>
              <a:t>Step2</a:t>
            </a:r>
            <a:r>
              <a:rPr lang="zh-TW" altLang="en-US" smtClean="0">
                <a:solidFill>
                  <a:srgbClr val="FF0000"/>
                </a:solidFill>
                <a:latin typeface="微軟正黑體" pitchFamily="34" charset="-120"/>
                <a:ea typeface="微軟正黑體" pitchFamily="34" charset="-120"/>
              </a:rPr>
              <a:t>：上傳全文</a:t>
            </a:r>
            <a:endParaRPr lang="zh-TW" altLang="en-US" dirty="0">
              <a:solidFill>
                <a:srgbClr val="FF0000"/>
              </a:solidFill>
            </a:endParaRPr>
          </a:p>
        </p:txBody>
      </p:sp>
    </p:spTree>
    <p:extLst>
      <p:ext uri="{BB962C8B-B14F-4D97-AF65-F5344CB8AC3E}">
        <p14:creationId xmlns:p14="http://schemas.microsoft.com/office/powerpoint/2010/main" val="39361285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Grp="1" noChangeAspect="1" noChangeArrowheads="1"/>
          </p:cNvPicPr>
          <p:nvPr>
            <p:ph idx="1"/>
          </p:nvPr>
        </p:nvPicPr>
        <p:blipFill rotWithShape="1">
          <a:blip r:embed="rId2" cstate="print"/>
          <a:srcRect t="15152" r="22397" b="35917"/>
          <a:stretch/>
        </p:blipFill>
        <p:spPr bwMode="auto">
          <a:xfrm>
            <a:off x="2" y="342633"/>
            <a:ext cx="9116491" cy="4598537"/>
          </a:xfrm>
          <a:prstGeom prst="rect">
            <a:avLst/>
          </a:prstGeom>
          <a:noFill/>
          <a:ln w="9525">
            <a:noFill/>
            <a:miter lim="800000"/>
            <a:headEnd/>
            <a:tailEnd/>
          </a:ln>
          <a:effectLst/>
        </p:spPr>
      </p:pic>
      <p:sp>
        <p:nvSpPr>
          <p:cNvPr id="3" name="投影片編號版面配置區 2"/>
          <p:cNvSpPr>
            <a:spLocks noGrp="1"/>
          </p:cNvSpPr>
          <p:nvPr>
            <p:ph type="sldNum" sz="quarter" idx="12"/>
          </p:nvPr>
        </p:nvSpPr>
        <p:spPr/>
        <p:txBody>
          <a:bodyPr/>
          <a:lstStyle/>
          <a:p>
            <a:fld id="{DE6A649C-EF85-489C-AD80-E31BA389DF28}" type="slidenum">
              <a:rPr lang="zh-TW" altLang="en-US" smtClean="0"/>
              <a:pPr/>
              <a:t>34</a:t>
            </a:fld>
            <a:endParaRPr lang="zh-TW" altLang="en-US"/>
          </a:p>
        </p:txBody>
      </p:sp>
      <p:sp>
        <p:nvSpPr>
          <p:cNvPr id="7" name="矩形 6"/>
          <p:cNvSpPr/>
          <p:nvPr/>
        </p:nvSpPr>
        <p:spPr>
          <a:xfrm>
            <a:off x="0" y="2132857"/>
            <a:ext cx="2123728" cy="2891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p:cNvSpPr/>
          <p:nvPr/>
        </p:nvSpPr>
        <p:spPr>
          <a:xfrm>
            <a:off x="2411760" y="1998579"/>
            <a:ext cx="1512168" cy="2891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八角星形 16"/>
          <p:cNvSpPr/>
          <p:nvPr/>
        </p:nvSpPr>
        <p:spPr>
          <a:xfrm>
            <a:off x="1403648" y="1999719"/>
            <a:ext cx="576064" cy="576064"/>
          </a:xfrm>
          <a:prstGeom prst="star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rgbClr val="FF0000"/>
                </a:solidFill>
              </a:rPr>
              <a:t>1</a:t>
            </a:r>
            <a:endParaRPr lang="zh-TW" altLang="en-US" dirty="0">
              <a:solidFill>
                <a:srgbClr val="FF0000"/>
              </a:solidFill>
            </a:endParaRPr>
          </a:p>
        </p:txBody>
      </p:sp>
      <p:sp>
        <p:nvSpPr>
          <p:cNvPr id="18" name="八角星形 17"/>
          <p:cNvSpPr/>
          <p:nvPr/>
        </p:nvSpPr>
        <p:spPr>
          <a:xfrm>
            <a:off x="2168248" y="1864087"/>
            <a:ext cx="576064" cy="576064"/>
          </a:xfrm>
          <a:prstGeom prst="star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FF0000"/>
                </a:solidFill>
              </a:rPr>
              <a:t>2</a:t>
            </a:r>
            <a:endParaRPr lang="zh-TW" altLang="en-US" dirty="0">
              <a:solidFill>
                <a:srgbClr val="FF0000"/>
              </a:solidFill>
            </a:endParaRPr>
          </a:p>
        </p:txBody>
      </p:sp>
      <p:pic>
        <p:nvPicPr>
          <p:cNvPr id="19" name="Picture 2"/>
          <p:cNvPicPr>
            <a:picLocks noChangeAspect="1" noChangeArrowheads="1"/>
          </p:cNvPicPr>
          <p:nvPr/>
        </p:nvPicPr>
        <p:blipFill>
          <a:blip r:embed="rId3" cstate="print"/>
          <a:srcRect l="8330" t="10417" r="9593" b="53280"/>
          <a:stretch>
            <a:fillRect/>
          </a:stretch>
        </p:blipFill>
        <p:spPr bwMode="auto">
          <a:xfrm>
            <a:off x="107504" y="3356993"/>
            <a:ext cx="8970782" cy="3366657"/>
          </a:xfrm>
          <a:prstGeom prst="rect">
            <a:avLst/>
          </a:prstGeom>
          <a:ln w="38100">
            <a:solidFill>
              <a:schemeClr val="accent1">
                <a:lumMod val="75000"/>
              </a:schemeClr>
            </a:solidFill>
          </a:ln>
          <a:effectLst>
            <a:outerShdw blurRad="292100" dist="139700" dir="2700000" algn="tl" rotWithShape="0">
              <a:srgbClr val="333333">
                <a:alpha val="65000"/>
              </a:srgbClr>
            </a:outerShdw>
          </a:effectLst>
        </p:spPr>
      </p:pic>
      <p:sp>
        <p:nvSpPr>
          <p:cNvPr id="20" name="向下箭號圖說文字 19"/>
          <p:cNvSpPr/>
          <p:nvPr/>
        </p:nvSpPr>
        <p:spPr>
          <a:xfrm>
            <a:off x="2051720" y="4797844"/>
            <a:ext cx="1584176" cy="648072"/>
          </a:xfrm>
          <a:prstGeom prst="downArrowCallo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不需更改檔名</a:t>
            </a:r>
            <a:endParaRPr lang="zh-TW" altLang="en-US" dirty="0">
              <a:latin typeface="微軟正黑體" panose="020B0604030504040204" pitchFamily="34" charset="-120"/>
              <a:ea typeface="微軟正黑體" panose="020B0604030504040204" pitchFamily="34" charset="-120"/>
            </a:endParaRPr>
          </a:p>
        </p:txBody>
      </p:sp>
      <p:sp>
        <p:nvSpPr>
          <p:cNvPr id="22" name="向下箭號圖說文字 21"/>
          <p:cNvSpPr/>
          <p:nvPr/>
        </p:nvSpPr>
        <p:spPr>
          <a:xfrm>
            <a:off x="3888244" y="4611991"/>
            <a:ext cx="2952328" cy="852736"/>
          </a:xfrm>
          <a:prstGeom prst="downArrowCallo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bg1"/>
                </a:solidFill>
                <a:latin typeface="微軟正黑體" pitchFamily="34" charset="-120"/>
                <a:ea typeface="微軟正黑體" pitchFamily="34" charset="-120"/>
              </a:rPr>
              <a:t>瀏覽</a:t>
            </a:r>
            <a:r>
              <a:rPr lang="en-US" altLang="zh-TW" b="1" dirty="0">
                <a:solidFill>
                  <a:schemeClr val="bg1"/>
                </a:solidFill>
                <a:latin typeface="微軟正黑體" pitchFamily="34" charset="-120"/>
                <a:ea typeface="微軟正黑體" pitchFamily="34" charset="-120"/>
                <a:sym typeface="Wingdings" pitchFamily="2" charset="2"/>
              </a:rPr>
              <a:t></a:t>
            </a:r>
            <a:r>
              <a:rPr lang="zh-TW" altLang="en-US" b="1" dirty="0">
                <a:solidFill>
                  <a:schemeClr val="bg1"/>
                </a:solidFill>
                <a:latin typeface="微軟正黑體" pitchFamily="34" charset="-120"/>
                <a:ea typeface="微軟正黑體" pitchFamily="34" charset="-120"/>
              </a:rPr>
              <a:t>上傳</a:t>
            </a:r>
            <a:r>
              <a:rPr lang="zh-TW" altLang="en-US" b="1" dirty="0">
                <a:solidFill>
                  <a:srgbClr val="00B050"/>
                </a:solidFill>
                <a:latin typeface="微軟正黑體" pitchFamily="34" charset="-120"/>
                <a:ea typeface="微軟正黑體" pitchFamily="34" charset="-120"/>
              </a:rPr>
              <a:t>單一個</a:t>
            </a:r>
            <a:r>
              <a:rPr lang="en-US" altLang="zh-TW" b="1" dirty="0">
                <a:solidFill>
                  <a:srgbClr val="00B050"/>
                </a:solidFill>
                <a:latin typeface="微軟正黑體" pitchFamily="34" charset="-120"/>
                <a:ea typeface="微軟正黑體" pitchFamily="34" charset="-120"/>
              </a:rPr>
              <a:t>PDF</a:t>
            </a:r>
            <a:r>
              <a:rPr lang="zh-TW" altLang="en-US" b="1" dirty="0" smtClean="0">
                <a:solidFill>
                  <a:srgbClr val="00B050"/>
                </a:solidFill>
                <a:latin typeface="微軟正黑體" pitchFamily="34" charset="-120"/>
                <a:ea typeface="微軟正黑體" pitchFamily="34" charset="-120"/>
              </a:rPr>
              <a:t>檔案</a:t>
            </a:r>
            <a:endParaRPr lang="en-US" altLang="zh-TW" b="1" dirty="0">
              <a:solidFill>
                <a:srgbClr val="00B050"/>
              </a:solidFill>
              <a:latin typeface="微軟正黑體" pitchFamily="34" charset="-120"/>
              <a:ea typeface="微軟正黑體"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arn(inVertical)">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17" grpId="0" animBg="1"/>
      <p:bldP spid="18" grpId="0" animBg="1"/>
      <p:bldP spid="20" grpId="0" animBg="1"/>
      <p:bldP spid="2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35</a:t>
            </a:fld>
            <a:endParaRPr lang="zh-TW" altLang="en-US"/>
          </a:p>
        </p:txBody>
      </p:sp>
      <p:pic>
        <p:nvPicPr>
          <p:cNvPr id="5" name="Picture 3"/>
          <p:cNvPicPr>
            <a:picLocks noChangeAspect="1" noChangeArrowheads="1"/>
          </p:cNvPicPr>
          <p:nvPr/>
        </p:nvPicPr>
        <p:blipFill rotWithShape="1">
          <a:blip r:embed="rId2" cstate="print"/>
          <a:srcRect t="15152" r="15461" b="16976"/>
          <a:stretch/>
        </p:blipFill>
        <p:spPr bwMode="auto">
          <a:xfrm>
            <a:off x="1" y="548680"/>
            <a:ext cx="9144000" cy="5872909"/>
          </a:xfrm>
          <a:prstGeom prst="rect">
            <a:avLst/>
          </a:prstGeom>
          <a:noFill/>
          <a:ln w="9525">
            <a:noFill/>
            <a:miter lim="800000"/>
            <a:headEnd/>
            <a:tailEnd/>
          </a:ln>
          <a:effectLst/>
        </p:spPr>
      </p:pic>
      <p:sp>
        <p:nvSpPr>
          <p:cNvPr id="6" name="矩形 5"/>
          <p:cNvSpPr/>
          <p:nvPr/>
        </p:nvSpPr>
        <p:spPr>
          <a:xfrm>
            <a:off x="3635896" y="2060849"/>
            <a:ext cx="4464496" cy="3642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4788024" y="2443405"/>
            <a:ext cx="4248472" cy="769572"/>
          </a:xfrm>
          <a:prstGeom prst="rect">
            <a:avLst/>
          </a:prstGeom>
          <a:solidFill>
            <a:srgbClr val="FFFF99"/>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400" b="1" dirty="0" smtClean="0">
                <a:solidFill>
                  <a:srgbClr val="FF0000"/>
                </a:solidFill>
                <a:latin typeface="微軟正黑體" pitchFamily="34" charset="-120"/>
                <a:ea typeface="微軟正黑體" pitchFamily="34" charset="-120"/>
              </a:rPr>
              <a:t>若因專利</a:t>
            </a:r>
            <a:r>
              <a:rPr lang="zh-TW" altLang="en-US" sz="1400" b="1" dirty="0">
                <a:solidFill>
                  <a:srgbClr val="FF0000"/>
                </a:solidFill>
                <a:latin typeface="微軟正黑體" pitchFamily="34" charset="-120"/>
                <a:ea typeface="微軟正黑體" pitchFamily="34" charset="-120"/>
              </a:rPr>
              <a:t>或</a:t>
            </a:r>
            <a:r>
              <a:rPr lang="zh-TW" altLang="en-US" sz="1400" b="1" dirty="0" smtClean="0">
                <a:solidFill>
                  <a:srgbClr val="FF0000"/>
                </a:solidFill>
                <a:latin typeface="微軟正黑體" pitchFamily="34" charset="-120"/>
                <a:ea typeface="微軟正黑體" pitchFamily="34" charset="-120"/>
              </a:rPr>
              <a:t>投稿期刊，需延後公開電子摘要，</a:t>
            </a:r>
            <a:r>
              <a:rPr lang="zh-TW" altLang="en-US" sz="1400" b="1" dirty="0" smtClean="0">
                <a:solidFill>
                  <a:schemeClr val="tx1"/>
                </a:solidFill>
                <a:latin typeface="微軟正黑體" pitchFamily="34" charset="-120"/>
                <a:ea typeface="微軟正黑體" pitchFamily="34" charset="-120"/>
              </a:rPr>
              <a:t>請依規定上傳「靜</a:t>
            </a:r>
            <a:r>
              <a:rPr lang="zh-TW" altLang="en-US" sz="1400" b="1" dirty="0">
                <a:solidFill>
                  <a:schemeClr val="tx1"/>
                </a:solidFill>
                <a:latin typeface="微軟正黑體" pitchFamily="34" charset="-120"/>
                <a:ea typeface="微軟正黑體" pitchFamily="34" charset="-120"/>
              </a:rPr>
              <a:t>宜大學博碩士學位紙本論文及電子論文摘要</a:t>
            </a:r>
            <a:r>
              <a:rPr lang="en-US" altLang="zh-TW" sz="1400" b="1" dirty="0">
                <a:solidFill>
                  <a:schemeClr val="tx1"/>
                </a:solidFill>
                <a:latin typeface="微軟正黑體" pitchFamily="34" charset="-120"/>
                <a:ea typeface="微軟正黑體" pitchFamily="34" charset="-120"/>
              </a:rPr>
              <a:t>【</a:t>
            </a:r>
            <a:r>
              <a:rPr lang="zh-TW" altLang="en-US" sz="1400" b="1" dirty="0">
                <a:solidFill>
                  <a:schemeClr val="tx1"/>
                </a:solidFill>
                <a:latin typeface="微軟正黑體" pitchFamily="34" charset="-120"/>
                <a:ea typeface="微軟正黑體" pitchFamily="34" charset="-120"/>
              </a:rPr>
              <a:t>延後公開</a:t>
            </a:r>
            <a:r>
              <a:rPr lang="en-US" altLang="zh-TW" sz="1400" b="1" dirty="0">
                <a:solidFill>
                  <a:schemeClr val="tx1"/>
                </a:solidFill>
                <a:latin typeface="微軟正黑體" pitchFamily="34" charset="-120"/>
                <a:ea typeface="微軟正黑體" pitchFamily="34" charset="-120"/>
              </a:rPr>
              <a:t>】</a:t>
            </a:r>
            <a:r>
              <a:rPr lang="zh-TW" altLang="en-US" sz="1400" b="1" dirty="0" smtClean="0">
                <a:solidFill>
                  <a:schemeClr val="tx1"/>
                </a:solidFill>
                <a:latin typeface="微軟正黑體" pitchFamily="34" charset="-120"/>
                <a:ea typeface="微軟正黑體" pitchFamily="34" charset="-120"/>
              </a:rPr>
              <a:t>申請書」。 </a:t>
            </a:r>
            <a:endParaRPr lang="en-US" altLang="zh-TW" sz="1400" b="1" dirty="0" smtClean="0">
              <a:solidFill>
                <a:schemeClr val="tx1"/>
              </a:solidFill>
              <a:latin typeface="微軟正黑體" pitchFamily="34" charset="-120"/>
              <a:ea typeface="微軟正黑體" pitchFamily="34" charset="-120"/>
            </a:endParaRPr>
          </a:p>
        </p:txBody>
      </p:sp>
      <p:cxnSp>
        <p:nvCxnSpPr>
          <p:cNvPr id="9" name="直線接點 8"/>
          <p:cNvCxnSpPr/>
          <p:nvPr/>
        </p:nvCxnSpPr>
        <p:spPr>
          <a:xfrm>
            <a:off x="2267744" y="3717032"/>
            <a:ext cx="936104"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2267746" y="3900595"/>
            <a:ext cx="4377417" cy="0"/>
          </a:xfrm>
          <a:prstGeom prst="line">
            <a:avLst/>
          </a:prstGeom>
          <a:ln w="3492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2267744" y="4149080"/>
            <a:ext cx="4752528" cy="0"/>
          </a:xfrm>
          <a:prstGeom prst="line">
            <a:avLst/>
          </a:prstGeom>
          <a:ln w="34925">
            <a:solidFill>
              <a:srgbClr val="00B0F0"/>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5954872" y="3900595"/>
            <a:ext cx="3050391" cy="2014104"/>
          </a:xfrm>
          <a:prstGeom prst="rect">
            <a:avLst/>
          </a:prstGeom>
          <a:solidFill>
            <a:srgbClr val="ED77A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3525"/>
            <a:r>
              <a:rPr lang="zh-TW" altLang="en-US" sz="2000" b="1" dirty="0" smtClean="0">
                <a:solidFill>
                  <a:srgbClr val="FFFF99"/>
                </a:solidFill>
                <a:latin typeface="微軟正黑體" pitchFamily="34" charset="-120"/>
                <a:ea typeface="微軟正黑體" pitchFamily="34" charset="-120"/>
              </a:rPr>
              <a:t>常見</a:t>
            </a:r>
            <a:r>
              <a:rPr lang="zh-TW" altLang="en-US" sz="2000" b="1" dirty="0">
                <a:solidFill>
                  <a:srgbClr val="FFFF99"/>
                </a:solidFill>
                <a:latin typeface="微軟正黑體" pitchFamily="34" charset="-120"/>
                <a:ea typeface="微軟正黑體" pitchFamily="34" charset="-120"/>
              </a:rPr>
              <a:t>問題</a:t>
            </a:r>
            <a:r>
              <a:rPr lang="zh-TW" altLang="en-US" sz="2000" b="1" dirty="0" smtClean="0">
                <a:solidFill>
                  <a:srgbClr val="FFFF99"/>
                </a:solidFill>
                <a:latin typeface="微軟正黑體" pitchFamily="34" charset="-120"/>
                <a:ea typeface="微軟正黑體" pitchFamily="34" charset="-120"/>
              </a:rPr>
              <a:t>  </a:t>
            </a:r>
            <a:endParaRPr lang="en-US" altLang="zh-TW" sz="2000" b="1" dirty="0" smtClean="0">
              <a:solidFill>
                <a:srgbClr val="FFFF99"/>
              </a:solidFill>
              <a:latin typeface="微軟正黑體" pitchFamily="34" charset="-120"/>
              <a:ea typeface="微軟正黑體" pitchFamily="34" charset="-120"/>
            </a:endParaRPr>
          </a:p>
          <a:p>
            <a:pPr marL="263525"/>
            <a:r>
              <a:rPr lang="en-US" altLang="zh-TW" b="1" dirty="0" smtClean="0">
                <a:solidFill>
                  <a:schemeClr val="bg1"/>
                </a:solidFill>
                <a:latin typeface="微軟正黑體" pitchFamily="34" charset="-120"/>
                <a:ea typeface="微軟正黑體" pitchFamily="34" charset="-120"/>
              </a:rPr>
              <a:t>Q</a:t>
            </a:r>
            <a:r>
              <a:rPr lang="zh-TW" altLang="en-US" b="1" dirty="0" smtClean="0">
                <a:solidFill>
                  <a:schemeClr val="bg1"/>
                </a:solidFill>
                <a:latin typeface="微軟正黑體" pitchFamily="34" charset="-120"/>
                <a:ea typeface="微軟正黑體" pitchFamily="34" charset="-120"/>
              </a:rPr>
              <a:t>：論文可以永不公開嗎</a:t>
            </a:r>
            <a:endParaRPr lang="en-US" altLang="zh-TW" b="1" dirty="0" smtClean="0">
              <a:solidFill>
                <a:schemeClr val="bg1"/>
              </a:solidFill>
              <a:latin typeface="微軟正黑體" pitchFamily="34" charset="-120"/>
              <a:ea typeface="微軟正黑體" pitchFamily="34" charset="-120"/>
            </a:endParaRPr>
          </a:p>
          <a:p>
            <a:pPr marL="263525"/>
            <a:endParaRPr lang="en-US" altLang="zh-TW" b="1" dirty="0" smtClean="0">
              <a:solidFill>
                <a:schemeClr val="bg1"/>
              </a:solidFill>
              <a:latin typeface="微軟正黑體" pitchFamily="34" charset="-120"/>
              <a:ea typeface="微軟正黑體" pitchFamily="34" charset="-120"/>
            </a:endParaRPr>
          </a:p>
          <a:p>
            <a:pPr marL="263525"/>
            <a:r>
              <a:rPr lang="en-US" altLang="zh-TW" b="1" dirty="0" smtClean="0">
                <a:solidFill>
                  <a:schemeClr val="bg1"/>
                </a:solidFill>
                <a:latin typeface="微軟正黑體" pitchFamily="34" charset="-120"/>
                <a:ea typeface="微軟正黑體" pitchFamily="34" charset="-120"/>
              </a:rPr>
              <a:t>A</a:t>
            </a:r>
            <a:r>
              <a:rPr lang="zh-TW" altLang="en-US" b="1" dirty="0" smtClean="0">
                <a:solidFill>
                  <a:schemeClr val="bg1"/>
                </a:solidFill>
                <a:latin typeface="微軟正黑體" pitchFamily="34" charset="-120"/>
                <a:ea typeface="微軟正黑體" pitchFamily="34" charset="-120"/>
              </a:rPr>
              <a:t>：依據教育部的規定，至遲五年後一定要公開</a:t>
            </a:r>
            <a:endParaRPr lang="en-US" altLang="zh-TW" b="1" dirty="0" smtClean="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151182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fltVal val="0"/>
                                          </p:val>
                                        </p:tav>
                                        <p:tav tm="100000">
                                          <p:val>
                                            <p:strVal val="#ppt_w"/>
                                          </p:val>
                                        </p:tav>
                                      </p:tavLst>
                                    </p:anim>
                                    <p:anim calcmode="lin" valueType="num">
                                      <p:cBhvr>
                                        <p:cTn id="23" dur="1000" fill="hold"/>
                                        <p:tgtEl>
                                          <p:spTgt spid="18"/>
                                        </p:tgtEl>
                                        <p:attrNameLst>
                                          <p:attrName>ppt_h</p:attrName>
                                        </p:attrNameLst>
                                      </p:cBhvr>
                                      <p:tavLst>
                                        <p:tav tm="0">
                                          <p:val>
                                            <p:fltVal val="0"/>
                                          </p:val>
                                        </p:tav>
                                        <p:tav tm="100000">
                                          <p:val>
                                            <p:strVal val="#ppt_h"/>
                                          </p:val>
                                        </p:tav>
                                      </p:tavLst>
                                    </p:anim>
                                    <p:anim calcmode="lin" valueType="num">
                                      <p:cBhvr>
                                        <p:cTn id="24" dur="1000" fill="hold"/>
                                        <p:tgtEl>
                                          <p:spTgt spid="18"/>
                                        </p:tgtEl>
                                        <p:attrNameLst>
                                          <p:attrName>style.rotation</p:attrName>
                                        </p:attrNameLst>
                                      </p:cBhvr>
                                      <p:tavLst>
                                        <p:tav tm="0">
                                          <p:val>
                                            <p:fltVal val="90"/>
                                          </p:val>
                                        </p:tav>
                                        <p:tav tm="100000">
                                          <p:val>
                                            <p:fltVal val="0"/>
                                          </p:val>
                                        </p:tav>
                                      </p:tavLst>
                                    </p:anim>
                                    <p:animEffect transition="in" filter="fade">
                                      <p:cBhvr>
                                        <p:cTn id="25" dur="10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31" presetID="16" presetClass="entr" presetSubtype="21"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1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36</a:t>
            </a:fld>
            <a:endParaRPr lang="zh-TW" altLang="en-US"/>
          </a:p>
        </p:txBody>
      </p:sp>
      <p:pic>
        <p:nvPicPr>
          <p:cNvPr id="5" name="Picture 3"/>
          <p:cNvPicPr>
            <a:picLocks noChangeAspect="1" noChangeArrowheads="1"/>
          </p:cNvPicPr>
          <p:nvPr/>
        </p:nvPicPr>
        <p:blipFill rotWithShape="1">
          <a:blip r:embed="rId2" cstate="print"/>
          <a:srcRect t="15152" r="15461" b="16976"/>
          <a:stretch/>
        </p:blipFill>
        <p:spPr bwMode="auto">
          <a:xfrm>
            <a:off x="1" y="548680"/>
            <a:ext cx="9144000" cy="5872909"/>
          </a:xfrm>
          <a:prstGeom prst="rect">
            <a:avLst/>
          </a:prstGeom>
          <a:noFill/>
          <a:ln w="9525">
            <a:noFill/>
            <a:miter lim="800000"/>
            <a:headEnd/>
            <a:tailEnd/>
          </a:ln>
          <a:effectLst/>
        </p:spPr>
      </p:pic>
      <p:sp>
        <p:nvSpPr>
          <p:cNvPr id="6" name="矩形 5"/>
          <p:cNvSpPr/>
          <p:nvPr/>
        </p:nvSpPr>
        <p:spPr>
          <a:xfrm>
            <a:off x="3635896" y="2060849"/>
            <a:ext cx="4464496" cy="3642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p:cNvSpPr txBox="1"/>
          <p:nvPr/>
        </p:nvSpPr>
        <p:spPr>
          <a:xfrm>
            <a:off x="181595" y="40360"/>
            <a:ext cx="1620957" cy="307777"/>
          </a:xfrm>
          <a:prstGeom prst="rect">
            <a:avLst/>
          </a:prstGeom>
          <a:solidFill>
            <a:schemeClr val="accent1"/>
          </a:solidFill>
        </p:spPr>
        <p:txBody>
          <a:bodyPr wrap="none" rtlCol="0">
            <a:spAutoFit/>
          </a:bodyPr>
          <a:lstStyle/>
          <a:p>
            <a:r>
              <a:rPr lang="zh-TW" altLang="en-US" sz="1400" b="1" dirty="0" smtClean="0">
                <a:solidFill>
                  <a:schemeClr val="bg1"/>
                </a:solidFill>
                <a:latin typeface="微軟正黑體" panose="020B0604030504040204" pitchFamily="34" charset="-120"/>
                <a:ea typeface="微軟正黑體" panose="020B0604030504040204" pitchFamily="34" charset="-120"/>
              </a:rPr>
              <a:t>延後公開申請步驟</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826823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37</a:t>
            </a:fld>
            <a:endParaRPr lang="zh-TW" altLang="en-US"/>
          </a:p>
        </p:txBody>
      </p:sp>
      <p:graphicFrame>
        <p:nvGraphicFramePr>
          <p:cNvPr id="5" name="資料庫圖表 4"/>
          <p:cNvGraphicFramePr/>
          <p:nvPr>
            <p:extLst>
              <p:ext uri="{D42A27DB-BD31-4B8C-83A1-F6EECF244321}">
                <p14:modId xmlns:p14="http://schemas.microsoft.com/office/powerpoint/2010/main" val="501712919"/>
              </p:ext>
            </p:extLst>
          </p:nvPr>
        </p:nvGraphicFramePr>
        <p:xfrm>
          <a:off x="251520" y="908720"/>
          <a:ext cx="864096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文字方塊 5"/>
          <p:cNvSpPr txBox="1"/>
          <p:nvPr/>
        </p:nvSpPr>
        <p:spPr>
          <a:xfrm>
            <a:off x="181595" y="40360"/>
            <a:ext cx="1620957" cy="307777"/>
          </a:xfrm>
          <a:prstGeom prst="rect">
            <a:avLst/>
          </a:prstGeom>
          <a:solidFill>
            <a:schemeClr val="accent1"/>
          </a:solidFill>
        </p:spPr>
        <p:txBody>
          <a:bodyPr wrap="none" rtlCol="0">
            <a:spAutoFit/>
          </a:bodyPr>
          <a:lstStyle/>
          <a:p>
            <a:r>
              <a:rPr lang="zh-TW" altLang="en-US" sz="1400" b="1" dirty="0" smtClean="0">
                <a:solidFill>
                  <a:schemeClr val="bg1"/>
                </a:solidFill>
                <a:latin typeface="微軟正黑體" panose="020B0604030504040204" pitchFamily="34" charset="-120"/>
                <a:ea typeface="微軟正黑體" panose="020B0604030504040204" pitchFamily="34" charset="-120"/>
              </a:rPr>
              <a:t>延後公開申請步驟</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449523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38</a:t>
            </a:fld>
            <a:endParaRPr lang="zh-TW" altLang="en-US"/>
          </a:p>
        </p:txBody>
      </p:sp>
      <p:pic>
        <p:nvPicPr>
          <p:cNvPr id="6" name="圖片 5"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5" y="1700810"/>
            <a:ext cx="5472608" cy="4983399"/>
          </a:xfrm>
          <a:prstGeom prst="rect">
            <a:avLst/>
          </a:prstGeom>
        </p:spPr>
      </p:pic>
      <p:sp>
        <p:nvSpPr>
          <p:cNvPr id="5" name="文字方塊 4"/>
          <p:cNvSpPr txBox="1"/>
          <p:nvPr/>
        </p:nvSpPr>
        <p:spPr>
          <a:xfrm>
            <a:off x="899594" y="649136"/>
            <a:ext cx="7167347" cy="923330"/>
          </a:xfrm>
          <a:prstGeom prst="rect">
            <a:avLst/>
          </a:prstGeom>
          <a:solidFill>
            <a:srgbClr val="FFFF99"/>
          </a:solidFill>
        </p:spPr>
        <p:txBody>
          <a:bodyPr wrap="none" rtlCol="0">
            <a:spAutoFit/>
          </a:bodyPr>
          <a:lstStyle/>
          <a:p>
            <a:r>
              <a:rPr lang="zh-TW" altLang="en-US" dirty="0" smtClean="0">
                <a:latin typeface="微軟正黑體" panose="020B0604030504040204" pitchFamily="34" charset="-120"/>
                <a:ea typeface="微軟正黑體" panose="020B0604030504040204" pitchFamily="34" charset="-120"/>
              </a:rPr>
              <a:t>延後公開申請書，可以到靜宜大學博碩士論文系統之下載區下載</a:t>
            </a:r>
            <a:endParaRPr lang="en-US" altLang="zh-TW"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smtClean="0">
                <a:latin typeface="微軟正黑體" panose="020B0604030504040204" pitchFamily="34" charset="-120"/>
                <a:ea typeface="微軟正黑體" panose="020B0604030504040204" pitchFamily="34" charset="-120"/>
              </a:rPr>
              <a:t>靜</a:t>
            </a:r>
            <a:r>
              <a:rPr lang="zh-TW" altLang="en-US" dirty="0">
                <a:latin typeface="微軟正黑體" panose="020B0604030504040204" pitchFamily="34" charset="-120"/>
                <a:ea typeface="微軟正黑體" panose="020B0604030504040204" pitchFamily="34" charset="-120"/>
              </a:rPr>
              <a:t>宜大學博碩士學位紙本論文及電子論文摘要</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延後公開</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申請書</a:t>
            </a: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國家圖書館博碩士學位紙本論文</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延後公開</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申請書</a:t>
            </a:r>
          </a:p>
        </p:txBody>
      </p:sp>
      <p:sp>
        <p:nvSpPr>
          <p:cNvPr id="7" name="矩形 6"/>
          <p:cNvSpPr/>
          <p:nvPr/>
        </p:nvSpPr>
        <p:spPr>
          <a:xfrm>
            <a:off x="539552" y="5445226"/>
            <a:ext cx="1296144" cy="3642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181595" y="40360"/>
            <a:ext cx="1620957" cy="307777"/>
          </a:xfrm>
          <a:prstGeom prst="rect">
            <a:avLst/>
          </a:prstGeom>
          <a:solidFill>
            <a:schemeClr val="accent1"/>
          </a:solidFill>
        </p:spPr>
        <p:txBody>
          <a:bodyPr wrap="none" rtlCol="0">
            <a:spAutoFit/>
          </a:bodyPr>
          <a:lstStyle/>
          <a:p>
            <a:r>
              <a:rPr lang="zh-TW" altLang="en-US" sz="1400" b="1" dirty="0" smtClean="0">
                <a:solidFill>
                  <a:schemeClr val="bg1"/>
                </a:solidFill>
                <a:latin typeface="微軟正黑體" panose="020B0604030504040204" pitchFamily="34" charset="-120"/>
                <a:ea typeface="微軟正黑體" panose="020B0604030504040204" pitchFamily="34" charset="-120"/>
              </a:rPr>
              <a:t>延後公開申請步驟</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pic>
        <p:nvPicPr>
          <p:cNvPr id="2" name="圖片 1"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199" y="1964750"/>
            <a:ext cx="8821382" cy="3048426"/>
          </a:xfrm>
          <a:prstGeom prst="rect">
            <a:avLst/>
          </a:prstGeom>
          <a:ln w="38100">
            <a:solidFill>
              <a:schemeClr val="accent4"/>
            </a:solidFill>
          </a:ln>
        </p:spPr>
      </p:pic>
    </p:spTree>
    <p:extLst>
      <p:ext uri="{BB962C8B-B14F-4D97-AF65-F5344CB8AC3E}">
        <p14:creationId xmlns:p14="http://schemas.microsoft.com/office/powerpoint/2010/main" val="276075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yunerh\Desktop\建檔流程表.jpg"/>
          <p:cNvPicPr>
            <a:picLocks noChangeAspect="1" noChangeArrowheads="1"/>
          </p:cNvPicPr>
          <p:nvPr/>
        </p:nvPicPr>
        <p:blipFill rotWithShape="1">
          <a:blip r:embed="rId2">
            <a:extLst>
              <a:ext uri="{28A0092B-C50C-407E-A947-70E740481C1C}">
                <a14:useLocalDpi xmlns:a14="http://schemas.microsoft.com/office/drawing/2010/main" val="0"/>
              </a:ext>
            </a:extLst>
          </a:blip>
          <a:srcRect b="4287"/>
          <a:stretch/>
        </p:blipFill>
        <p:spPr bwMode="auto">
          <a:xfrm>
            <a:off x="2" y="795"/>
            <a:ext cx="8604447" cy="6862987"/>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3</a:t>
            </a:fld>
            <a:endParaRPr lang="zh-TW" altLang="en-US"/>
          </a:p>
        </p:txBody>
      </p:sp>
      <p:sp>
        <p:nvSpPr>
          <p:cNvPr id="5" name="矩形 4"/>
          <p:cNvSpPr/>
          <p:nvPr/>
        </p:nvSpPr>
        <p:spPr>
          <a:xfrm>
            <a:off x="2699792" y="1123402"/>
            <a:ext cx="2016224" cy="86678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向右箭號 5"/>
          <p:cNvSpPr/>
          <p:nvPr/>
        </p:nvSpPr>
        <p:spPr>
          <a:xfrm>
            <a:off x="1942643" y="1340769"/>
            <a:ext cx="740034" cy="46805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0" y="2399285"/>
            <a:ext cx="9144000" cy="4464496"/>
          </a:xfrm>
          <a:prstGeom prst="rect">
            <a:avLst/>
          </a:prstGeom>
          <a:solidFill>
            <a:srgbClr val="FFFF99"/>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600" dirty="0" smtClean="0">
                <a:solidFill>
                  <a:schemeClr val="tx1"/>
                </a:solidFill>
                <a:latin typeface="微軟正黑體" pitchFamily="34" charset="-120"/>
                <a:ea typeface="微軟正黑體" pitchFamily="34" charset="-120"/>
              </a:rPr>
              <a:t>將論文封面、</a:t>
            </a:r>
            <a:r>
              <a:rPr lang="zh-TW" altLang="en-US" sz="1600" dirty="0">
                <a:solidFill>
                  <a:srgbClr val="FF0000"/>
                </a:solidFill>
                <a:latin typeface="微軟正黑體" pitchFamily="34" charset="-120"/>
                <a:ea typeface="微軟正黑體" pitchFamily="34" charset="-120"/>
              </a:rPr>
              <a:t>審定書</a:t>
            </a:r>
            <a:r>
              <a:rPr lang="zh-TW" altLang="en-US" sz="1600" dirty="0" smtClean="0">
                <a:solidFill>
                  <a:schemeClr val="tx1"/>
                </a:solidFill>
                <a:latin typeface="微軟正黑體" pitchFamily="34" charset="-120"/>
                <a:ea typeface="微軟正黑體" pitchFamily="34" charset="-120"/>
              </a:rPr>
              <a:t>、謝誌、摘要、目錄、論文本文、圖表、參考文獻、附錄等，全部轉成</a:t>
            </a:r>
            <a:r>
              <a:rPr lang="zh-TW" altLang="en-US" sz="1600" b="1" dirty="0" smtClean="0">
                <a:solidFill>
                  <a:srgbClr val="FF0000"/>
                </a:solidFill>
                <a:latin typeface="微軟正黑體" pitchFamily="34" charset="-120"/>
                <a:ea typeface="微軟正黑體" pitchFamily="34" charset="-120"/>
              </a:rPr>
              <a:t>單一個</a:t>
            </a:r>
            <a:r>
              <a:rPr lang="en-US" altLang="zh-TW" sz="1600" b="1" dirty="0" smtClean="0">
                <a:solidFill>
                  <a:srgbClr val="FF0000"/>
                </a:solidFill>
                <a:latin typeface="微軟正黑體" pitchFamily="34" charset="-120"/>
                <a:ea typeface="微軟正黑體" pitchFamily="34" charset="-120"/>
              </a:rPr>
              <a:t>PDF</a:t>
            </a:r>
          </a:p>
        </p:txBody>
      </p:sp>
      <p:cxnSp>
        <p:nvCxnSpPr>
          <p:cNvPr id="9" name="直線接點 8"/>
          <p:cNvCxnSpPr>
            <a:stCxn id="5" idx="2"/>
            <a:endCxn id="7" idx="0"/>
          </p:cNvCxnSpPr>
          <p:nvPr/>
        </p:nvCxnSpPr>
        <p:spPr>
          <a:xfrm>
            <a:off x="3707904" y="1990183"/>
            <a:ext cx="864096" cy="409103"/>
          </a:xfrm>
          <a:prstGeom prst="line">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3" name="剪去並圓角化單一角落矩形 2"/>
          <p:cNvSpPr/>
          <p:nvPr/>
        </p:nvSpPr>
        <p:spPr>
          <a:xfrm>
            <a:off x="2912892" y="742841"/>
            <a:ext cx="500066" cy="380560"/>
          </a:xfrm>
          <a:prstGeom prst="snipRoundRect">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latin typeface="微軟正黑體" pitchFamily="34" charset="-120"/>
                <a:ea typeface="微軟正黑體" pitchFamily="34" charset="-120"/>
              </a:rPr>
              <a:t>一</a:t>
            </a:r>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childTnLst>
                          </p:cTn>
                        </p:par>
                        <p:par>
                          <p:cTn id="13" fill="hold">
                            <p:stCondLst>
                              <p:cond delay="2000"/>
                            </p:stCondLst>
                            <p:childTnLst>
                              <p:par>
                                <p:cTn id="14" presetID="4" presetClass="entr" presetSubtype="16"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ox(in)">
                                      <p:cBhvr>
                                        <p:cTn id="16" dur="500"/>
                                        <p:tgtEl>
                                          <p:spTgt spid="3"/>
                                        </p:tgtEl>
                                      </p:cBhvr>
                                    </p:animEffect>
                                  </p:childTnLst>
                                </p:cTn>
                              </p:par>
                            </p:childTnLst>
                          </p:cTn>
                        </p:par>
                        <p:par>
                          <p:cTn id="17" fill="hold">
                            <p:stCondLst>
                              <p:cond delay="2500"/>
                            </p:stCondLst>
                            <p:childTnLst>
                              <p:par>
                                <p:cTn id="18" presetID="5" presetClass="entr" presetSubtype="1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heckerboard(across)">
                                      <p:cBhvr>
                                        <p:cTn id="20" dur="500"/>
                                        <p:tgtEl>
                                          <p:spTgt spid="9"/>
                                        </p:tgtEl>
                                      </p:cBhvr>
                                    </p:animEffect>
                                  </p:childTnLst>
                                </p:cTn>
                              </p:par>
                            </p:childTnLst>
                          </p:cTn>
                        </p:par>
                        <p:par>
                          <p:cTn id="21" fill="hold">
                            <p:stCondLst>
                              <p:cond delay="3000"/>
                            </p:stCondLst>
                            <p:childTnLst>
                              <p:par>
                                <p:cTn id="22" presetID="5" presetClass="entr" presetSubtype="1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heckerboard(across)">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39</a:t>
            </a:fld>
            <a:endParaRPr lang="zh-TW" altLang="en-US"/>
          </a:p>
        </p:txBody>
      </p:sp>
      <p:pic>
        <p:nvPicPr>
          <p:cNvPr id="6" name="圖片 5" descr="20190801靜宜大學博碩士學位紙本論文及電子論文摘要【延後公開】申請書.pdf - Adobe Acrobat Pr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8096" y="0"/>
            <a:ext cx="4767629" cy="6858000"/>
          </a:xfrm>
          <a:prstGeom prst="rect">
            <a:avLst/>
          </a:prstGeom>
        </p:spPr>
      </p:pic>
      <p:pic>
        <p:nvPicPr>
          <p:cNvPr id="5" name="圖片 4" descr="20190801國家圖書館學位紙本_文【延後公開】申請書.pdf - Adobe Acrobat Pr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528" y="-12373"/>
            <a:ext cx="4780817" cy="6858000"/>
          </a:xfrm>
          <a:prstGeom prst="rect">
            <a:avLst/>
          </a:prstGeom>
        </p:spPr>
      </p:pic>
      <p:sp>
        <p:nvSpPr>
          <p:cNvPr id="8" name="文字方塊 7"/>
          <p:cNvSpPr txBox="1"/>
          <p:nvPr/>
        </p:nvSpPr>
        <p:spPr>
          <a:xfrm>
            <a:off x="1968798" y="5620598"/>
            <a:ext cx="5262979" cy="369332"/>
          </a:xfrm>
          <a:prstGeom prst="rect">
            <a:avLst/>
          </a:prstGeom>
          <a:solidFill>
            <a:schemeClr val="accent2"/>
          </a:solidFill>
        </p:spPr>
        <p:txBody>
          <a:bodyPr wrap="none" rtlCol="0">
            <a:spAutoFit/>
          </a:bodyPr>
          <a:lstStyle/>
          <a:p>
            <a:r>
              <a:rPr lang="zh-TW" altLang="en-US" dirty="0">
                <a:latin typeface="微軟正黑體" panose="020B0604030504040204" pitchFamily="34" charset="-120"/>
                <a:ea typeface="微軟正黑體" panose="020B0604030504040204" pitchFamily="34" charset="-120"/>
              </a:rPr>
              <a:t>請確實填寫原因，且經教授、學系單位審核認定</a:t>
            </a:r>
            <a:r>
              <a:rPr lang="zh-TW" altLang="en-US" dirty="0" smtClean="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9" name="文字方塊 8"/>
          <p:cNvSpPr txBox="1"/>
          <p:nvPr/>
        </p:nvSpPr>
        <p:spPr>
          <a:xfrm>
            <a:off x="181595" y="40360"/>
            <a:ext cx="1620957" cy="307777"/>
          </a:xfrm>
          <a:prstGeom prst="rect">
            <a:avLst/>
          </a:prstGeom>
          <a:solidFill>
            <a:schemeClr val="accent1"/>
          </a:solidFill>
        </p:spPr>
        <p:txBody>
          <a:bodyPr wrap="none" rtlCol="0">
            <a:spAutoFit/>
          </a:bodyPr>
          <a:lstStyle/>
          <a:p>
            <a:r>
              <a:rPr lang="zh-TW" altLang="en-US" sz="1400" b="1" dirty="0" smtClean="0">
                <a:solidFill>
                  <a:schemeClr val="bg1"/>
                </a:solidFill>
                <a:latin typeface="微軟正黑體" panose="020B0604030504040204" pitchFamily="34" charset="-120"/>
                <a:ea typeface="微軟正黑體" panose="020B0604030504040204" pitchFamily="34" charset="-120"/>
              </a:rPr>
              <a:t>延後公開申請步驟</a:t>
            </a:r>
            <a:endParaRPr lang="zh-TW" altLang="en-US" sz="1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89251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60648"/>
            <a:ext cx="8229600" cy="990600"/>
          </a:xfrm>
        </p:spPr>
        <p:txBody>
          <a:bodyPr>
            <a:normAutofit/>
          </a:bodyPr>
          <a:lstStyle/>
          <a:p>
            <a:pPr algn="ctr"/>
            <a:r>
              <a:rPr lang="zh-TW" altLang="en-US" dirty="0">
                <a:solidFill>
                  <a:srgbClr val="FF0000"/>
                </a:solidFill>
                <a:latin typeface="微軟正黑體" pitchFamily="34" charset="-120"/>
                <a:ea typeface="微軟正黑體" pitchFamily="34" charset="-120"/>
              </a:rPr>
              <a:t>審核不通過的原因</a:t>
            </a:r>
            <a:r>
              <a:rPr lang="en-US" altLang="zh-TW" dirty="0">
                <a:solidFill>
                  <a:srgbClr val="FF0000"/>
                </a:solidFill>
                <a:latin typeface="微軟正黑體" pitchFamily="34" charset="-120"/>
                <a:ea typeface="微軟正黑體" pitchFamily="34" charset="-120"/>
              </a:rPr>
              <a:t>—</a:t>
            </a:r>
            <a:r>
              <a:rPr lang="zh-TW" altLang="en-US" dirty="0" smtClean="0">
                <a:solidFill>
                  <a:srgbClr val="FF0000"/>
                </a:solidFill>
                <a:latin typeface="微軟正黑體" pitchFamily="34" charset="-120"/>
                <a:ea typeface="微軟正黑體" pitchFamily="34" charset="-120"/>
              </a:rPr>
              <a:t>電子</a:t>
            </a:r>
            <a:r>
              <a:rPr lang="zh-TW" altLang="en-US" dirty="0">
                <a:solidFill>
                  <a:srgbClr val="FF0000"/>
                </a:solidFill>
                <a:latin typeface="微軟正黑體" pitchFamily="34" charset="-120"/>
                <a:ea typeface="微軟正黑體" pitchFamily="34" charset="-120"/>
              </a:rPr>
              <a:t>檔</a:t>
            </a:r>
          </a:p>
        </p:txBody>
      </p:sp>
      <p:sp>
        <p:nvSpPr>
          <p:cNvPr id="3" name="內容版面配置區 2"/>
          <p:cNvSpPr>
            <a:spLocks noGrp="1"/>
          </p:cNvSpPr>
          <p:nvPr>
            <p:ph idx="1"/>
          </p:nvPr>
        </p:nvSpPr>
        <p:spPr>
          <a:xfrm>
            <a:off x="611560" y="1340768"/>
            <a:ext cx="8229600" cy="5069160"/>
          </a:xfrm>
        </p:spPr>
        <p:txBody>
          <a:bodyPr>
            <a:normAutofit fontScale="62500" lnSpcReduction="20000"/>
          </a:bodyPr>
          <a:lstStyle/>
          <a:p>
            <a:r>
              <a:rPr lang="zh-TW" altLang="en-US" dirty="0">
                <a:latin typeface="微軟正黑體" pitchFamily="34" charset="-120"/>
                <a:ea typeface="微軟正黑體" pitchFamily="34" charset="-120"/>
              </a:rPr>
              <a:t>缺封面 </a:t>
            </a:r>
            <a:r>
              <a:rPr lang="en-US" altLang="zh-TW" dirty="0">
                <a:solidFill>
                  <a:srgbClr val="00B050"/>
                </a:solidFill>
                <a:latin typeface="微軟正黑體" pitchFamily="34" charset="-120"/>
                <a:ea typeface="微軟正黑體" pitchFamily="34" charset="-120"/>
              </a:rPr>
              <a:t>(</a:t>
            </a:r>
            <a:r>
              <a:rPr lang="zh-TW" altLang="en-US" dirty="0" smtClean="0">
                <a:solidFill>
                  <a:srgbClr val="00B050"/>
                </a:solidFill>
                <a:latin typeface="微軟正黑體" pitchFamily="34" charset="-120"/>
                <a:ea typeface="微軟正黑體" pitchFamily="34" charset="-120"/>
              </a:rPr>
              <a:t>注意</a:t>
            </a:r>
            <a:r>
              <a:rPr lang="zh-TW" altLang="en-US" dirty="0">
                <a:solidFill>
                  <a:srgbClr val="00B050"/>
                </a:solidFill>
                <a:latin typeface="微軟正黑體" pitchFamily="34" charset="-120"/>
                <a:ea typeface="微軟正黑體" pitchFamily="34" charset="-120"/>
              </a:rPr>
              <a:t>封面各項資訊與建檔資料</a:t>
            </a:r>
            <a:r>
              <a:rPr lang="zh-TW" altLang="en-US" dirty="0" smtClean="0">
                <a:solidFill>
                  <a:srgbClr val="00B050"/>
                </a:solidFill>
                <a:latin typeface="微軟正黑體" pitchFamily="34" charset="-120"/>
                <a:ea typeface="微軟正黑體" pitchFamily="34" charset="-120"/>
              </a:rPr>
              <a:t>是否一致</a:t>
            </a:r>
            <a:r>
              <a:rPr lang="en-US" altLang="zh-TW" dirty="0" smtClean="0">
                <a:solidFill>
                  <a:srgbClr val="00B050"/>
                </a:solidFill>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a:p>
            <a:endParaRPr lang="en-US" altLang="zh-TW" dirty="0">
              <a:latin typeface="微軟正黑體" pitchFamily="34" charset="-120"/>
              <a:ea typeface="微軟正黑體" pitchFamily="34" charset="-120"/>
            </a:endParaRPr>
          </a:p>
          <a:p>
            <a:r>
              <a:rPr lang="zh-TW" altLang="en-US" dirty="0">
                <a:latin typeface="微軟正黑體" pitchFamily="34" charset="-120"/>
                <a:ea typeface="微軟正黑體" pitchFamily="34" charset="-120"/>
                <a:hlinkClick r:id="rId2" action="ppaction://hlinksldjump"/>
              </a:rPr>
              <a:t>缺審定書</a:t>
            </a:r>
            <a:r>
              <a:rPr lang="en-US" altLang="zh-TW" dirty="0">
                <a:solidFill>
                  <a:srgbClr val="00B050"/>
                </a:solidFill>
                <a:latin typeface="微軟正黑體" pitchFamily="34" charset="-120"/>
                <a:ea typeface="微軟正黑體" pitchFamily="34" charset="-120"/>
              </a:rPr>
              <a:t>(</a:t>
            </a:r>
            <a:r>
              <a:rPr lang="zh-TW" altLang="en-US" dirty="0">
                <a:solidFill>
                  <a:srgbClr val="00B050"/>
                </a:solidFill>
                <a:latin typeface="微軟正黑體" pitchFamily="34" charset="-120"/>
                <a:ea typeface="微軟正黑體" pitchFamily="34" charset="-120"/>
              </a:rPr>
              <a:t>確認中英文題目與建檔、電子檔封面是否一致</a:t>
            </a:r>
            <a:r>
              <a:rPr lang="en-US" altLang="zh-TW" dirty="0" smtClean="0">
                <a:solidFill>
                  <a:srgbClr val="00B050"/>
                </a:solidFill>
                <a:latin typeface="微軟正黑體" pitchFamily="34" charset="-120"/>
                <a:ea typeface="微軟正黑體" pitchFamily="34" charset="-120"/>
              </a:rPr>
              <a:t>)</a:t>
            </a:r>
          </a:p>
          <a:p>
            <a:endParaRPr lang="en-US" altLang="zh-TW" dirty="0">
              <a:solidFill>
                <a:srgbClr val="00B050"/>
              </a:solidFill>
              <a:latin typeface="微軟正黑體" pitchFamily="34" charset="-120"/>
              <a:ea typeface="微軟正黑體" pitchFamily="34" charset="-120"/>
            </a:endParaRPr>
          </a:p>
          <a:p>
            <a:r>
              <a:rPr lang="zh-TW" altLang="en-US" dirty="0">
                <a:latin typeface="微軟正黑體" pitchFamily="34" charset="-120"/>
                <a:ea typeface="微軟正黑體" pitchFamily="34" charset="-120"/>
                <a:hlinkClick r:id="rId3" action="ppaction://hlinksldjump"/>
              </a:rPr>
              <a:t>封面格式不符合綜合業務組的</a:t>
            </a:r>
            <a:r>
              <a:rPr lang="zh-TW" altLang="en-US" dirty="0" smtClean="0">
                <a:latin typeface="微軟正黑體" pitchFamily="34" charset="-120"/>
                <a:ea typeface="微軟正黑體" pitchFamily="34" charset="-120"/>
                <a:hlinkClick r:id="rId3" action="ppaction://hlinksldjump"/>
              </a:rPr>
              <a:t>規範</a:t>
            </a:r>
            <a:endParaRPr lang="en-US" altLang="zh-TW" dirty="0" smtClean="0">
              <a:latin typeface="微軟正黑體" pitchFamily="34" charset="-120"/>
              <a:ea typeface="微軟正黑體" pitchFamily="34" charset="-120"/>
            </a:endParaRPr>
          </a:p>
          <a:p>
            <a:endParaRPr lang="zh-TW" altLang="en-US" dirty="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請</a:t>
            </a:r>
            <a:r>
              <a:rPr lang="zh-TW" altLang="en-US" dirty="0">
                <a:latin typeface="微軟正黑體" pitchFamily="34" charset="-120"/>
                <a:ea typeface="微軟正黑體" pitchFamily="34" charset="-120"/>
              </a:rPr>
              <a:t>上</a:t>
            </a:r>
            <a:r>
              <a:rPr lang="zh-TW" altLang="en-US" dirty="0" smtClean="0">
                <a:latin typeface="微軟正黑體" pitchFamily="34" charset="-120"/>
                <a:ea typeface="微軟正黑體" pitchFamily="34" charset="-120"/>
              </a:rPr>
              <a:t>傳單一</a:t>
            </a:r>
            <a:r>
              <a:rPr lang="en-US" altLang="zh-TW" dirty="0">
                <a:latin typeface="微軟正黑體" pitchFamily="34" charset="-120"/>
                <a:ea typeface="微軟正黑體" pitchFamily="34" charset="-120"/>
              </a:rPr>
              <a:t>PDF</a:t>
            </a:r>
            <a:r>
              <a:rPr lang="zh-TW" altLang="en-US" dirty="0">
                <a:latin typeface="微軟正黑體" pitchFamily="34" charset="-120"/>
                <a:ea typeface="微軟正黑體" pitchFamily="34" charset="-120"/>
              </a:rPr>
              <a:t>檔案的論文</a:t>
            </a:r>
            <a:r>
              <a:rPr lang="zh-TW" altLang="en-US" dirty="0" smtClean="0">
                <a:latin typeface="微軟正黑體" pitchFamily="34" charset="-120"/>
                <a:ea typeface="微軟正黑體" pitchFamily="34" charset="-120"/>
              </a:rPr>
              <a:t>全文</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a:latin typeface="微軟正黑體" pitchFamily="34" charset="-120"/>
                <a:ea typeface="微軟正黑體" pitchFamily="34" charset="-120"/>
              </a:rPr>
              <a:t>摘要、目錄、圖表目錄等項目</a:t>
            </a:r>
            <a:r>
              <a:rPr lang="zh-TW" altLang="en-US" dirty="0" smtClean="0">
                <a:latin typeface="微軟正黑體" pitchFamily="34" charset="-120"/>
                <a:ea typeface="微軟正黑體" pitchFamily="34" charset="-120"/>
              </a:rPr>
              <a:t>，請以</a:t>
            </a:r>
            <a:r>
              <a:rPr lang="zh-TW" altLang="en-US" dirty="0">
                <a:latin typeface="微軟正黑體" pitchFamily="34" charset="-120"/>
                <a:ea typeface="微軟正黑體" pitchFamily="34" charset="-120"/>
              </a:rPr>
              <a:t>羅馬數字</a:t>
            </a:r>
            <a:r>
              <a:rPr lang="en-US" altLang="zh-TW" dirty="0">
                <a:latin typeface="微軟正黑體" pitchFamily="34" charset="-120"/>
                <a:ea typeface="微軟正黑體" pitchFamily="34" charset="-120"/>
              </a:rPr>
              <a:t>(I</a:t>
            </a:r>
            <a:r>
              <a:rPr lang="zh-TW" altLang="en-US" dirty="0">
                <a:latin typeface="微軟正黑體" pitchFamily="34" charset="-120"/>
                <a:ea typeface="微軟正黑體" pitchFamily="34" charset="-120"/>
              </a:rPr>
              <a:t>、</a:t>
            </a:r>
            <a:r>
              <a:rPr lang="en-US" altLang="zh-TW" dirty="0">
                <a:latin typeface="微軟正黑體" pitchFamily="34" charset="-120"/>
                <a:ea typeface="微軟正黑體" pitchFamily="34" charset="-120"/>
              </a:rPr>
              <a:t>II</a:t>
            </a:r>
            <a:r>
              <a:rPr lang="zh-TW" altLang="en-US" dirty="0">
                <a:latin typeface="微軟正黑體" pitchFamily="34" charset="-120"/>
                <a:ea typeface="微軟正黑體" pitchFamily="34" charset="-120"/>
              </a:rPr>
              <a:t>、</a:t>
            </a:r>
            <a:r>
              <a:rPr lang="en-US" altLang="zh-TW" dirty="0">
                <a:latin typeface="微軟正黑體" pitchFamily="34" charset="-120"/>
                <a:ea typeface="微軟正黑體" pitchFamily="34" charset="-120"/>
              </a:rPr>
              <a:t>III</a:t>
            </a:r>
            <a:r>
              <a:rPr lang="zh-TW" altLang="en-US" dirty="0">
                <a:latin typeface="微軟正黑體" pitchFamily="34" charset="-120"/>
                <a:ea typeface="微軟正黑體" pitchFamily="34" charset="-120"/>
              </a:rPr>
              <a:t>、</a:t>
            </a:r>
            <a:r>
              <a:rPr lang="en-US" altLang="zh-TW" dirty="0">
                <a:latin typeface="微軟正黑體" pitchFamily="34" charset="-120"/>
                <a:ea typeface="微軟正黑體" pitchFamily="34" charset="-120"/>
              </a:rPr>
              <a:t>IV</a:t>
            </a:r>
            <a:r>
              <a:rPr lang="zh-TW" altLang="en-US" dirty="0">
                <a:latin typeface="微軟正黑體" pitchFamily="34" charset="-120"/>
                <a:ea typeface="微軟正黑體" pitchFamily="34" charset="-120"/>
              </a:rPr>
              <a:t>、</a:t>
            </a:r>
            <a:r>
              <a:rPr lang="en-US" altLang="zh-TW" dirty="0">
                <a:latin typeface="微軟正黑體" pitchFamily="34" charset="-120"/>
                <a:ea typeface="微軟正黑體" pitchFamily="34" charset="-120"/>
              </a:rPr>
              <a:t>V......)</a:t>
            </a:r>
            <a:r>
              <a:rPr lang="zh-TW" altLang="en-US" dirty="0">
                <a:latin typeface="微軟正黑體" pitchFamily="34" charset="-120"/>
                <a:ea typeface="微軟正黑體" pitchFamily="34" charset="-120"/>
              </a:rPr>
              <a:t>來編列頁碼</a:t>
            </a:r>
            <a:r>
              <a:rPr lang="en-US" altLang="zh-TW" dirty="0">
                <a:solidFill>
                  <a:srgbClr val="00B050"/>
                </a:solidFill>
                <a:latin typeface="微軟正黑體" pitchFamily="34" charset="-120"/>
                <a:ea typeface="微軟正黑體" pitchFamily="34" charset="-120"/>
              </a:rPr>
              <a:t>(</a:t>
            </a:r>
            <a:r>
              <a:rPr lang="zh-TW" altLang="en-US" dirty="0">
                <a:solidFill>
                  <a:srgbClr val="00B050"/>
                </a:solidFill>
                <a:latin typeface="微軟正黑體" pitchFamily="34" charset="-120"/>
                <a:ea typeface="微軟正黑體" pitchFamily="34" charset="-120"/>
              </a:rPr>
              <a:t>轉檔與頁碼編輯可參考靜宜博碩士論文系統</a:t>
            </a:r>
            <a:r>
              <a:rPr lang="en-US" altLang="zh-TW" dirty="0">
                <a:solidFill>
                  <a:srgbClr val="00B050"/>
                </a:solidFill>
                <a:latin typeface="微軟正黑體" pitchFamily="34" charset="-120"/>
                <a:ea typeface="微軟正黑體" pitchFamily="34" charset="-120"/>
              </a:rPr>
              <a:t>&gt;</a:t>
            </a:r>
            <a:r>
              <a:rPr lang="zh-TW" altLang="en-US" dirty="0">
                <a:solidFill>
                  <a:srgbClr val="00B050"/>
                </a:solidFill>
                <a:latin typeface="微軟正黑體" pitchFamily="34" charset="-120"/>
                <a:ea typeface="微軟正黑體" pitchFamily="34" charset="-120"/>
              </a:rPr>
              <a:t>建檔說明</a:t>
            </a:r>
            <a:r>
              <a:rPr lang="en-US" altLang="zh-TW" dirty="0">
                <a:solidFill>
                  <a:srgbClr val="00B050"/>
                </a:solidFill>
                <a:latin typeface="微軟正黑體" pitchFamily="34" charset="-120"/>
                <a:ea typeface="微軟正黑體" pitchFamily="34" charset="-120"/>
              </a:rPr>
              <a:t>)</a:t>
            </a:r>
            <a:r>
              <a:rPr lang="zh-TW" altLang="en-US" dirty="0" smtClean="0">
                <a:solidFill>
                  <a:srgbClr val="00B050"/>
                </a:solidFill>
                <a:latin typeface="微軟正黑體" pitchFamily="34" charset="-120"/>
                <a:ea typeface="微軟正黑體" pitchFamily="34" charset="-120"/>
              </a:rPr>
              <a:t>。</a:t>
            </a:r>
            <a:endParaRPr lang="en-US" altLang="zh-TW" dirty="0" smtClean="0">
              <a:solidFill>
                <a:srgbClr val="00B050"/>
              </a:solidFill>
              <a:latin typeface="微軟正黑體" pitchFamily="34" charset="-120"/>
              <a:ea typeface="微軟正黑體" pitchFamily="34" charset="-120"/>
            </a:endParaRPr>
          </a:p>
          <a:p>
            <a:endParaRPr lang="en-US" altLang="zh-TW" dirty="0" smtClean="0">
              <a:solidFill>
                <a:srgbClr val="00B050"/>
              </a:solidFill>
              <a:latin typeface="微軟正黑體" pitchFamily="34" charset="-120"/>
              <a:ea typeface="微軟正黑體" pitchFamily="34" charset="-120"/>
            </a:endParaRPr>
          </a:p>
          <a:p>
            <a:r>
              <a:rPr lang="zh-TW" altLang="en-US" dirty="0">
                <a:latin typeface="微軟正黑體" pitchFamily="34" charset="-120"/>
                <a:ea typeface="微軟正黑體" pitchFamily="34" charset="-120"/>
                <a:hlinkClick r:id="rId4" action="ppaction://hlinksldjump"/>
              </a:rPr>
              <a:t>論文全文電子檔請勿加上保全與浮水</a:t>
            </a:r>
            <a:r>
              <a:rPr lang="zh-TW" altLang="en-US" dirty="0" smtClean="0">
                <a:latin typeface="微軟正黑體" pitchFamily="34" charset="-120"/>
                <a:ea typeface="微軟正黑體" pitchFamily="34" charset="-120"/>
                <a:hlinkClick r:id="rId4" action="ppaction://hlinksldjump"/>
              </a:rPr>
              <a:t>印</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a:latin typeface="微軟正黑體" pitchFamily="34" charset="-120"/>
                <a:ea typeface="微軟正黑體" pitchFamily="34" charset="-120"/>
              </a:rPr>
              <a:t>無法開啟論文全文電子檔，送審前請再次確認是否可</a:t>
            </a:r>
            <a:r>
              <a:rPr lang="zh-TW" altLang="en-US" dirty="0" smtClean="0">
                <a:latin typeface="微軟正黑體" pitchFamily="34" charset="-120"/>
                <a:ea typeface="微軟正黑體" pitchFamily="34" charset="-120"/>
              </a:rPr>
              <a:t>開啟</a:t>
            </a:r>
            <a:endParaRPr lang="en-US" altLang="zh-TW" dirty="0" smtClean="0">
              <a:latin typeface="微軟正黑體" pitchFamily="34" charset="-120"/>
              <a:ea typeface="微軟正黑體" pitchFamily="34" charset="-120"/>
            </a:endParaRPr>
          </a:p>
          <a:p>
            <a:endParaRPr lang="en-US" altLang="zh-TW" dirty="0" smtClean="0">
              <a:latin typeface="微軟正黑體" pitchFamily="34" charset="-120"/>
              <a:ea typeface="微軟正黑體" pitchFamily="34" charset="-120"/>
            </a:endParaRPr>
          </a:p>
          <a:p>
            <a:r>
              <a:rPr lang="zh-TW" altLang="en-US" dirty="0">
                <a:latin typeface="微軟正黑體" pitchFamily="34" charset="-120"/>
                <a:ea typeface="微軟正黑體" pitchFamily="34" charset="-120"/>
              </a:rPr>
              <a:t>論文全文電子檔的目錄頁碼</a:t>
            </a:r>
            <a:r>
              <a:rPr lang="zh-TW" altLang="en-US" dirty="0" smtClean="0">
                <a:latin typeface="微軟正黑體" pitchFamily="34" charset="-120"/>
                <a:ea typeface="微軟正黑體" pitchFamily="34" charset="-120"/>
              </a:rPr>
              <a:t>顯示</a:t>
            </a:r>
            <a:r>
              <a:rPr lang="zh-TW" altLang="en-US" b="1" dirty="0" smtClean="0">
                <a:solidFill>
                  <a:srgbClr val="FF0000"/>
                </a:solidFill>
                <a:latin typeface="微軟正黑體" pitchFamily="34" charset="-120"/>
                <a:ea typeface="微軟正黑體" pitchFamily="34" charset="-120"/>
              </a:rPr>
              <a:t>「錯誤</a:t>
            </a:r>
            <a:r>
              <a:rPr lang="en-US" altLang="zh-TW" b="1" dirty="0">
                <a:solidFill>
                  <a:srgbClr val="FF0000"/>
                </a:solidFill>
                <a:latin typeface="微軟正黑體" pitchFamily="34" charset="-120"/>
                <a:ea typeface="微軟正黑體" pitchFamily="34" charset="-120"/>
              </a:rPr>
              <a:t>! </a:t>
            </a:r>
            <a:r>
              <a:rPr lang="zh-TW" altLang="en-US" b="1" dirty="0">
                <a:solidFill>
                  <a:srgbClr val="FF0000"/>
                </a:solidFill>
                <a:latin typeface="微軟正黑體" pitchFamily="34" charset="-120"/>
                <a:ea typeface="微軟正黑體" pitchFamily="34" charset="-120"/>
              </a:rPr>
              <a:t>尚未定義</a:t>
            </a:r>
            <a:r>
              <a:rPr lang="zh-TW" altLang="en-US" b="1" dirty="0" smtClean="0">
                <a:solidFill>
                  <a:srgbClr val="FF0000"/>
                </a:solidFill>
                <a:latin typeface="微軟正黑體" pitchFamily="34" charset="-120"/>
                <a:ea typeface="微軟正黑體" pitchFamily="34" charset="-120"/>
              </a:rPr>
              <a:t>書籤」</a:t>
            </a:r>
            <a:endParaRPr lang="en-US" altLang="zh-TW" b="1" dirty="0" smtClean="0">
              <a:solidFill>
                <a:srgbClr val="FF0000"/>
              </a:solidFill>
              <a:latin typeface="微軟正黑體" pitchFamily="34" charset="-120"/>
              <a:ea typeface="微軟正黑體" pitchFamily="34" charset="-120"/>
            </a:endParaRP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40</a:t>
            </a:fld>
            <a:endParaRPr lang="zh-TW" altLang="en-US"/>
          </a:p>
        </p:txBody>
      </p:sp>
    </p:spTree>
    <p:extLst>
      <p:ext uri="{BB962C8B-B14F-4D97-AF65-F5344CB8AC3E}">
        <p14:creationId xmlns:p14="http://schemas.microsoft.com/office/powerpoint/2010/main" val="11782769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5756" t="19361" r="27103" b="4595"/>
          <a:stretch/>
        </p:blipFill>
        <p:spPr bwMode="auto">
          <a:xfrm>
            <a:off x="539552" y="188640"/>
            <a:ext cx="4967095" cy="6409919"/>
          </a:xfrm>
          <a:prstGeom prst="rect">
            <a:avLst/>
          </a:prstGeom>
          <a:noFill/>
          <a:ln w="38100">
            <a:solidFill>
              <a:schemeClr val="accent4"/>
            </a:solidFill>
            <a:miter lim="800000"/>
            <a:headEnd/>
            <a:tailEnd/>
          </a:ln>
          <a:extLst>
            <a:ext uri="{909E8E84-426E-40DD-AFC4-6F175D3DCCD1}">
              <a14:hiddenFill xmlns:a14="http://schemas.microsoft.com/office/drawing/2010/main">
                <a:solidFill>
                  <a:schemeClr val="accent1"/>
                </a:solidFill>
              </a14:hiddenFill>
            </a:ext>
          </a:extLst>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41</a:t>
            </a:fld>
            <a:endParaRPr lang="zh-TW" altLang="en-US"/>
          </a:p>
        </p:txBody>
      </p:sp>
      <p:sp>
        <p:nvSpPr>
          <p:cNvPr id="7" name="矩形 6"/>
          <p:cNvSpPr/>
          <p:nvPr/>
        </p:nvSpPr>
        <p:spPr>
          <a:xfrm>
            <a:off x="5615608" y="2672917"/>
            <a:ext cx="3348880" cy="1332148"/>
          </a:xfrm>
          <a:prstGeom prst="rect">
            <a:avLst/>
          </a:prstGeom>
          <a:solidFill>
            <a:srgbClr val="FFFF99"/>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600" b="1" dirty="0" smtClean="0">
                <a:solidFill>
                  <a:schemeClr val="tx1"/>
                </a:solidFill>
                <a:latin typeface="微軟正黑體" pitchFamily="34" charset="-120"/>
                <a:ea typeface="微軟正黑體" pitchFamily="34" charset="-120"/>
              </a:rPr>
              <a:t>這張是館員核對中英文題目的重要依據，請一定要放進論文電子檔</a:t>
            </a:r>
            <a:endParaRPr lang="en-US" altLang="zh-TW" sz="1600" b="1" dirty="0" smtClean="0">
              <a:solidFill>
                <a:schemeClr val="tx1"/>
              </a:solidFill>
              <a:latin typeface="微軟正黑體" pitchFamily="34" charset="-120"/>
              <a:ea typeface="微軟正黑體" pitchFamily="34" charset="-120"/>
            </a:endParaRPr>
          </a:p>
        </p:txBody>
      </p:sp>
    </p:spTree>
    <p:extLst>
      <p:ext uri="{BB962C8B-B14F-4D97-AF65-F5344CB8AC3E}">
        <p14:creationId xmlns:p14="http://schemas.microsoft.com/office/powerpoint/2010/main" val="6405674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022" t="17117" r="10266" b="55945"/>
          <a:stretch/>
        </p:blipFill>
        <p:spPr bwMode="auto">
          <a:xfrm>
            <a:off x="381441" y="1772816"/>
            <a:ext cx="8742221"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42</a:t>
            </a:fld>
            <a:endParaRPr lang="zh-TW" altLang="en-US"/>
          </a:p>
        </p:txBody>
      </p:sp>
      <p:sp>
        <p:nvSpPr>
          <p:cNvPr id="5" name="矩形 4"/>
          <p:cNvSpPr/>
          <p:nvPr/>
        </p:nvSpPr>
        <p:spPr>
          <a:xfrm>
            <a:off x="1187624" y="3573016"/>
            <a:ext cx="4824536" cy="1008112"/>
          </a:xfrm>
          <a:prstGeom prst="rect">
            <a:avLst/>
          </a:prstGeom>
          <a:solidFill>
            <a:srgbClr val="ED77A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en-US" altLang="zh-TW" sz="1600" b="1" dirty="0" smtClean="0">
                <a:solidFill>
                  <a:schemeClr val="bg1"/>
                </a:solidFill>
                <a:latin typeface="微軟正黑體" pitchFamily="34" charset="-120"/>
                <a:ea typeface="微軟正黑體" pitchFamily="34" charset="-120"/>
              </a:rPr>
              <a:t>PDF/A</a:t>
            </a:r>
            <a:r>
              <a:rPr lang="zh-TW" altLang="en-US" sz="1600" b="1" dirty="0" smtClean="0">
                <a:solidFill>
                  <a:schemeClr val="bg1"/>
                </a:solidFill>
                <a:latin typeface="微軟正黑體" pitchFamily="34" charset="-120"/>
                <a:ea typeface="微軟正黑體" pitchFamily="34" charset="-120"/>
              </a:rPr>
              <a:t>標準 唯讀模式</a:t>
            </a:r>
            <a:r>
              <a:rPr lang="en-US" altLang="zh-TW" sz="1600" b="1" dirty="0" smtClean="0">
                <a:solidFill>
                  <a:schemeClr val="bg1"/>
                </a:solidFill>
                <a:latin typeface="微軟正黑體" pitchFamily="34" charset="-120"/>
                <a:ea typeface="微軟正黑體" pitchFamily="34" charset="-120"/>
                <a:sym typeface="Wingdings" panose="05000000000000000000" pitchFamily="2" charset="2"/>
              </a:rPr>
              <a:t></a:t>
            </a:r>
            <a:r>
              <a:rPr lang="zh-TW" altLang="en-US" sz="1600" b="1" dirty="0" smtClean="0">
                <a:solidFill>
                  <a:schemeClr val="bg1"/>
                </a:solidFill>
                <a:latin typeface="微軟正黑體" pitchFamily="34" charset="-120"/>
                <a:ea typeface="微軟正黑體" pitchFamily="34" charset="-120"/>
                <a:sym typeface="Wingdings" panose="05000000000000000000" pitchFamily="2" charset="2"/>
              </a:rPr>
              <a:t>館員無法加保全與浮水印</a:t>
            </a:r>
            <a:endParaRPr lang="en-US" altLang="zh-TW" sz="1600" b="1" dirty="0" smtClean="0">
              <a:solidFill>
                <a:schemeClr val="bg1"/>
              </a:solidFill>
              <a:latin typeface="微軟正黑體" pitchFamily="34" charset="-120"/>
              <a:ea typeface="微軟正黑體" pitchFamily="34" charset="-120"/>
            </a:endParaRPr>
          </a:p>
        </p:txBody>
      </p:sp>
      <p:sp>
        <p:nvSpPr>
          <p:cNvPr id="3" name="矩形 2"/>
          <p:cNvSpPr/>
          <p:nvPr/>
        </p:nvSpPr>
        <p:spPr>
          <a:xfrm>
            <a:off x="755576" y="2996952"/>
            <a:ext cx="3528392" cy="288032"/>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16754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43</a:t>
            </a:fld>
            <a:endParaRPr lang="zh-TW" altLang="en-US"/>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719" r="18210" b="36559"/>
          <a:stretch/>
        </p:blipFill>
        <p:spPr bwMode="auto">
          <a:xfrm>
            <a:off x="107504" y="468913"/>
            <a:ext cx="8928992" cy="4740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5992186" y="1494815"/>
            <a:ext cx="1008112"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3219966" y="4221088"/>
            <a:ext cx="2952328"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9773" t="15272" r="30275" b="15367"/>
          <a:stretch/>
        </p:blipFill>
        <p:spPr bwMode="auto">
          <a:xfrm>
            <a:off x="3131840" y="584684"/>
            <a:ext cx="4303198" cy="59766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 name="向右箭號圖說文字 4"/>
          <p:cNvSpPr/>
          <p:nvPr/>
        </p:nvSpPr>
        <p:spPr>
          <a:xfrm>
            <a:off x="2339752" y="82717"/>
            <a:ext cx="880214" cy="6624735"/>
          </a:xfrm>
          <a:prstGeom prst="rightArrowCallout">
            <a:avLst>
              <a:gd name="adj1" fmla="val 28686"/>
              <a:gd name="adj2" fmla="val 25000"/>
              <a:gd name="adj3" fmla="val 25000"/>
              <a:gd name="adj4" fmla="val 64977"/>
            </a:avLst>
          </a:prstGeom>
          <a:solidFill>
            <a:srgbClr val="ED7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endParaRPr lang="en-US" altLang="zh-TW" b="1" dirty="0" smtClean="0">
              <a:solidFill>
                <a:schemeClr val="bg1"/>
              </a:solidFill>
              <a:latin typeface="微軟正黑體" pitchFamily="34" charset="-120"/>
              <a:ea typeface="微軟正黑體" pitchFamily="34" charset="-120"/>
            </a:endParaRPr>
          </a:p>
          <a:p>
            <a:pPr marL="85725"/>
            <a:r>
              <a:rPr lang="zh-TW" altLang="en-US" b="1" dirty="0" smtClean="0">
                <a:solidFill>
                  <a:schemeClr val="bg1"/>
                </a:solidFill>
                <a:latin typeface="微軟正黑體" pitchFamily="34" charset="-120"/>
                <a:ea typeface="微軟正黑體" pitchFamily="34" charset="-120"/>
              </a:rPr>
              <a:t>書</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背</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僅</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提</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供</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給</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印</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刷</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廠</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商</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電</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子</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檔</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的</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封</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面</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無</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需</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加</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上</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書</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背</a:t>
            </a:r>
            <a:endParaRPr lang="en-US" altLang="zh-TW" b="1" dirty="0">
              <a:solidFill>
                <a:schemeClr val="bg1"/>
              </a:solidFill>
              <a:latin typeface="微軟正黑體" pitchFamily="34" charset="-120"/>
              <a:ea typeface="微軟正黑體" pitchFamily="34" charset="-120"/>
            </a:endParaRPr>
          </a:p>
          <a:p>
            <a:pPr algn="ctr"/>
            <a:endParaRPr lang="zh-TW" altLang="en-US" dirty="0">
              <a:solidFill>
                <a:schemeClr val="bg1"/>
              </a:solidFill>
            </a:endParaRPr>
          </a:p>
        </p:txBody>
      </p:sp>
      <p:sp>
        <p:nvSpPr>
          <p:cNvPr id="10" name="矩形 9"/>
          <p:cNvSpPr/>
          <p:nvPr/>
        </p:nvSpPr>
        <p:spPr>
          <a:xfrm>
            <a:off x="3219966" y="620688"/>
            <a:ext cx="504056" cy="5904656"/>
          </a:xfrm>
          <a:prstGeom prst="rect">
            <a:avLst/>
          </a:prstGeom>
          <a:noFill/>
          <a:ln w="60325">
            <a:solidFill>
              <a:srgbClr val="ED77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635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5" grpId="0" animBg="1"/>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44</a:t>
            </a:fld>
            <a:endParaRPr lang="zh-TW" altLang="en-US"/>
          </a:p>
        </p:txBody>
      </p:sp>
      <p:sp>
        <p:nvSpPr>
          <p:cNvPr id="5" name="標題 1"/>
          <p:cNvSpPr txBox="1">
            <a:spLocks/>
          </p:cNvSpPr>
          <p:nvPr/>
        </p:nvSpPr>
        <p:spPr>
          <a:xfrm>
            <a:off x="827584" y="2060848"/>
            <a:ext cx="7829576" cy="1656184"/>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altLang="zh-TW" sz="3900" dirty="0" smtClean="0">
                <a:solidFill>
                  <a:srgbClr val="FF0000"/>
                </a:solidFill>
                <a:latin typeface="微軟正黑體" pitchFamily="34" charset="-120"/>
                <a:ea typeface="微軟正黑體" pitchFamily="34" charset="-120"/>
              </a:rPr>
              <a:t>Step3</a:t>
            </a:r>
            <a:r>
              <a:rPr lang="zh-TW" altLang="en-US" sz="3900" dirty="0" smtClean="0">
                <a:solidFill>
                  <a:srgbClr val="FF0000"/>
                </a:solidFill>
                <a:latin typeface="微軟正黑體" pitchFamily="34" charset="-120"/>
                <a:ea typeface="微軟正黑體" pitchFamily="34" charset="-120"/>
              </a:rPr>
              <a:t>：送出審核</a:t>
            </a:r>
            <a:endParaRPr lang="zh-TW" altLang="en-US" sz="3900" dirty="0">
              <a:solidFill>
                <a:srgbClr val="FF0000"/>
              </a:solidFill>
            </a:endParaRPr>
          </a:p>
        </p:txBody>
      </p:sp>
    </p:spTree>
    <p:extLst>
      <p:ext uri="{BB962C8B-B14F-4D97-AF65-F5344CB8AC3E}">
        <p14:creationId xmlns:p14="http://schemas.microsoft.com/office/powerpoint/2010/main" val="38656223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45</a:t>
            </a:fld>
            <a:endParaRPr lang="zh-TW" altLang="en-US"/>
          </a:p>
        </p:txBody>
      </p:sp>
      <p:pic>
        <p:nvPicPr>
          <p:cNvPr id="5" name="Picture 2"/>
          <p:cNvPicPr>
            <a:picLocks noChangeAspect="1" noChangeArrowheads="1"/>
          </p:cNvPicPr>
          <p:nvPr/>
        </p:nvPicPr>
        <p:blipFill rotWithShape="1">
          <a:blip r:embed="rId2" cstate="print"/>
          <a:srcRect t="11574" r="12116" b="6034"/>
          <a:stretch/>
        </p:blipFill>
        <p:spPr bwMode="auto">
          <a:xfrm>
            <a:off x="0" y="0"/>
            <a:ext cx="9144000" cy="6858000"/>
          </a:xfrm>
          <a:prstGeom prst="rect">
            <a:avLst/>
          </a:prstGeom>
          <a:noFill/>
          <a:ln w="9525">
            <a:noFill/>
            <a:miter lim="800000"/>
            <a:headEnd/>
            <a:tailEnd/>
          </a:ln>
          <a:effectLst/>
        </p:spPr>
      </p:pic>
      <p:sp>
        <p:nvSpPr>
          <p:cNvPr id="6" name="矩形 5"/>
          <p:cNvSpPr/>
          <p:nvPr/>
        </p:nvSpPr>
        <p:spPr>
          <a:xfrm>
            <a:off x="1907704" y="1772816"/>
            <a:ext cx="352839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5442002" y="1412776"/>
            <a:ext cx="2226342" cy="1080120"/>
          </a:xfrm>
          <a:prstGeom prst="rect">
            <a:avLst/>
          </a:prstGeom>
          <a:solidFill>
            <a:srgbClr val="FFFF99"/>
          </a:solid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600" b="1" dirty="0" smtClean="0">
                <a:solidFill>
                  <a:schemeClr val="tx1"/>
                </a:solidFill>
                <a:latin typeface="微軟正黑體" pitchFamily="34" charset="-120"/>
                <a:ea typeface="微軟正黑體" pitchFamily="34" charset="-120"/>
              </a:rPr>
              <a:t>檢查每一頁籤的內容</a:t>
            </a:r>
            <a:endParaRPr lang="en-US" altLang="zh-TW" sz="1600" b="1" dirty="0" smtClean="0">
              <a:solidFill>
                <a:schemeClr val="tx1"/>
              </a:solidFill>
              <a:latin typeface="微軟正黑體" pitchFamily="34" charset="-120"/>
              <a:ea typeface="微軟正黑體" pitchFamily="34" charset="-120"/>
            </a:endParaRPr>
          </a:p>
          <a:p>
            <a:pPr marL="85725"/>
            <a:r>
              <a:rPr lang="zh-TW" altLang="en-US" sz="1600" b="1" dirty="0" smtClean="0">
                <a:solidFill>
                  <a:schemeClr val="tx1"/>
                </a:solidFill>
                <a:latin typeface="微軟正黑體" pitchFamily="34" charset="-120"/>
                <a:ea typeface="微軟正黑體" pitchFamily="34" charset="-120"/>
              </a:rPr>
              <a:t>確認無誤</a:t>
            </a:r>
            <a:r>
              <a:rPr lang="en-US" altLang="zh-TW" sz="1600" b="1" dirty="0" smtClean="0">
                <a:solidFill>
                  <a:schemeClr val="tx1"/>
                </a:solidFill>
                <a:latin typeface="微軟正黑體" pitchFamily="34" charset="-120"/>
                <a:ea typeface="微軟正黑體" pitchFamily="34" charset="-120"/>
                <a:sym typeface="Wingdings" pitchFamily="2" charset="2"/>
              </a:rPr>
              <a:t></a:t>
            </a:r>
            <a:r>
              <a:rPr lang="zh-TW" altLang="en-US" sz="1600" b="1" dirty="0" smtClean="0">
                <a:solidFill>
                  <a:schemeClr val="tx1"/>
                </a:solidFill>
                <a:latin typeface="微軟正黑體" pitchFamily="34" charset="-120"/>
                <a:ea typeface="微軟正黑體" pitchFamily="34" charset="-120"/>
              </a:rPr>
              <a:t>送出審核</a:t>
            </a:r>
            <a:endParaRPr lang="en-US" altLang="zh-TW" sz="1600" b="1" dirty="0" smtClean="0">
              <a:solidFill>
                <a:schemeClr val="tx1"/>
              </a:solidFill>
              <a:latin typeface="微軟正黑體" pitchFamily="34" charset="-120"/>
              <a:ea typeface="微軟正黑體" pitchFamily="34" charset="-120"/>
            </a:endParaRPr>
          </a:p>
        </p:txBody>
      </p:sp>
      <p:sp>
        <p:nvSpPr>
          <p:cNvPr id="9" name="圓角矩形 8"/>
          <p:cNvSpPr/>
          <p:nvPr/>
        </p:nvSpPr>
        <p:spPr>
          <a:xfrm>
            <a:off x="3059832" y="1412776"/>
            <a:ext cx="936104" cy="432048"/>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圓角矩形 10"/>
          <p:cNvSpPr/>
          <p:nvPr/>
        </p:nvSpPr>
        <p:spPr>
          <a:xfrm>
            <a:off x="3206" y="2132856"/>
            <a:ext cx="1832490"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Picture 2"/>
          <p:cNvPicPr>
            <a:picLocks noChangeAspect="1" noChangeArrowheads="1"/>
          </p:cNvPicPr>
          <p:nvPr/>
        </p:nvPicPr>
        <p:blipFill>
          <a:blip r:embed="rId3" cstate="print"/>
          <a:srcRect l="39899" t="44778" r="39218" b="41259"/>
          <a:stretch>
            <a:fillRect/>
          </a:stretch>
        </p:blipFill>
        <p:spPr bwMode="auto">
          <a:xfrm>
            <a:off x="5436096" y="3198371"/>
            <a:ext cx="3071834" cy="1643075"/>
          </a:xfrm>
          <a:prstGeom prst="rect">
            <a:avLst/>
          </a:prstGeom>
          <a:ln w="50800">
            <a:solidFill>
              <a:srgbClr val="FFC00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329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1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anim calcmode="lin" valueType="num">
                                      <p:cBhvr>
                                        <p:cTn id="16" dur="2000" fill="hold"/>
                                        <p:tgtEl>
                                          <p:spTgt spid="9"/>
                                        </p:tgtEl>
                                        <p:attrNameLst>
                                          <p:attrName>ppt_w</p:attrName>
                                        </p:attrNameLst>
                                      </p:cBhvr>
                                      <p:tavLst>
                                        <p:tav tm="0" fmla="#ppt_w*sin(2.5*pi*$)">
                                          <p:val>
                                            <p:fltVal val="0"/>
                                          </p:val>
                                        </p:tav>
                                        <p:tav tm="100000">
                                          <p:val>
                                            <p:fltVal val="1"/>
                                          </p:val>
                                        </p:tav>
                                      </p:tavLst>
                                    </p:anim>
                                    <p:anim calcmode="lin" valueType="num">
                                      <p:cBhvr>
                                        <p:cTn id="17"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8638" y="260648"/>
            <a:ext cx="8229600" cy="990600"/>
          </a:xfrm>
        </p:spPr>
        <p:txBody>
          <a:bodyPr>
            <a:normAutofit/>
          </a:bodyPr>
          <a:lstStyle/>
          <a:p>
            <a:r>
              <a:rPr lang="zh-TW" altLang="en-US" dirty="0" smtClean="0">
                <a:solidFill>
                  <a:srgbClr val="FF0000"/>
                </a:solidFill>
                <a:latin typeface="微軟正黑體" pitchFamily="34" charset="-120"/>
                <a:ea typeface="微軟正黑體" pitchFamily="34" charset="-120"/>
              </a:rPr>
              <a:t>取消審核</a:t>
            </a:r>
            <a:endParaRPr lang="zh-TW" altLang="en-US" dirty="0">
              <a:solidFill>
                <a:srgbClr val="FF0000"/>
              </a:solidFill>
              <a:latin typeface="微軟正黑體" pitchFamily="34" charset="-120"/>
              <a:ea typeface="微軟正黑體" pitchFamily="34" charset="-120"/>
            </a:endParaRPr>
          </a:p>
        </p:txBody>
      </p:sp>
      <p:pic>
        <p:nvPicPr>
          <p:cNvPr id="21507" name="Picture 3"/>
          <p:cNvPicPr>
            <a:picLocks noGrp="1" noChangeAspect="1" noChangeArrowheads="1"/>
          </p:cNvPicPr>
          <p:nvPr>
            <p:ph idx="1"/>
          </p:nvPr>
        </p:nvPicPr>
        <p:blipFill rotWithShape="1">
          <a:blip r:embed="rId2" cstate="print"/>
          <a:srcRect t="15152" r="29484" b="31182"/>
          <a:stretch/>
        </p:blipFill>
        <p:spPr bwMode="auto">
          <a:xfrm>
            <a:off x="-24977" y="1196753"/>
            <a:ext cx="9168977" cy="5582425"/>
          </a:xfrm>
          <a:prstGeom prst="rect">
            <a:avLst/>
          </a:prstGeom>
          <a:noFill/>
          <a:ln w="9525">
            <a:noFill/>
            <a:miter lim="800000"/>
            <a:headEnd/>
            <a:tailEnd/>
          </a:ln>
          <a:effectLst/>
        </p:spPr>
      </p:pic>
      <p:sp>
        <p:nvSpPr>
          <p:cNvPr id="3" name="投影片編號版面配置區 2"/>
          <p:cNvSpPr>
            <a:spLocks noGrp="1"/>
          </p:cNvSpPr>
          <p:nvPr>
            <p:ph type="sldNum" sz="quarter" idx="12"/>
          </p:nvPr>
        </p:nvSpPr>
        <p:spPr/>
        <p:txBody>
          <a:bodyPr/>
          <a:lstStyle/>
          <a:p>
            <a:fld id="{DE6A649C-EF85-489C-AD80-E31BA389DF28}" type="slidenum">
              <a:rPr lang="zh-TW" altLang="en-US" smtClean="0"/>
              <a:pPr/>
              <a:t>46</a:t>
            </a:fld>
            <a:endParaRPr lang="zh-TW" altLang="en-US"/>
          </a:p>
        </p:txBody>
      </p:sp>
      <p:sp>
        <p:nvSpPr>
          <p:cNvPr id="7" name="矩形 6"/>
          <p:cNvSpPr/>
          <p:nvPr/>
        </p:nvSpPr>
        <p:spPr>
          <a:xfrm flipV="1">
            <a:off x="4644008" y="2702080"/>
            <a:ext cx="1008112" cy="2625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3347864" y="332656"/>
            <a:ext cx="4393058" cy="864096"/>
          </a:xfrm>
          <a:prstGeom prst="rect">
            <a:avLst/>
          </a:prstGeom>
          <a:solidFill>
            <a:srgbClr val="FFFF99"/>
          </a:solidFill>
          <a:ln>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r>
              <a:rPr lang="zh-TW" altLang="en-US" sz="1600" b="1" dirty="0" smtClean="0">
                <a:solidFill>
                  <a:srgbClr val="00B0F0"/>
                </a:solidFill>
                <a:latin typeface="微軟正黑體" pitchFamily="34" charset="-120"/>
                <a:ea typeface="微軟正黑體" pitchFamily="34" charset="-120"/>
              </a:rPr>
              <a:t>送出審核後</a:t>
            </a:r>
          </a:p>
          <a:p>
            <a:pPr marL="177800" indent="-177800"/>
            <a:r>
              <a:rPr lang="en-US" altLang="zh-TW" sz="1600" b="1" dirty="0" smtClean="0">
                <a:solidFill>
                  <a:srgbClr val="00B0F0"/>
                </a:solidFill>
                <a:latin typeface="微軟正黑體" pitchFamily="34" charset="-120"/>
                <a:ea typeface="微軟正黑體" pitchFamily="34" charset="-120"/>
              </a:rPr>
              <a:t>1.</a:t>
            </a:r>
            <a:r>
              <a:rPr lang="zh-TW" altLang="en-US" sz="1600" b="1" dirty="0" smtClean="0">
                <a:solidFill>
                  <a:srgbClr val="00B0F0"/>
                </a:solidFill>
                <a:latin typeface="微軟正黑體" pitchFamily="34" charset="-120"/>
                <a:ea typeface="微軟正黑體" pitchFamily="34" charset="-120"/>
              </a:rPr>
              <a:t>若需修改→請速點選</a:t>
            </a:r>
            <a:r>
              <a:rPr lang="zh-TW" altLang="en-US" sz="1600" b="1" dirty="0">
                <a:solidFill>
                  <a:srgbClr val="FF0000"/>
                </a:solidFill>
                <a:latin typeface="微軟正黑體" pitchFamily="34" charset="-120"/>
                <a:ea typeface="微軟正黑體" pitchFamily="34" charset="-120"/>
              </a:rPr>
              <a:t>「</a:t>
            </a:r>
            <a:r>
              <a:rPr lang="zh-TW" altLang="en-US" sz="1600" b="1" dirty="0" smtClean="0">
                <a:solidFill>
                  <a:srgbClr val="FF0000"/>
                </a:solidFill>
                <a:latin typeface="微軟正黑體" pitchFamily="34" charset="-120"/>
                <a:ea typeface="微軟正黑體" pitchFamily="34" charset="-120"/>
              </a:rPr>
              <a:t>取消審核</a:t>
            </a:r>
            <a:r>
              <a:rPr lang="zh-TW" altLang="en-US" sz="1600" b="1" dirty="0">
                <a:solidFill>
                  <a:srgbClr val="FF0000"/>
                </a:solidFill>
                <a:latin typeface="微軟正黑體" pitchFamily="34" charset="-120"/>
                <a:ea typeface="微軟正黑體" pitchFamily="34" charset="-120"/>
              </a:rPr>
              <a:t>」</a:t>
            </a:r>
            <a:endParaRPr lang="en-US" altLang="zh-TW" sz="1600" b="1" dirty="0" smtClean="0">
              <a:solidFill>
                <a:srgbClr val="FF0000"/>
              </a:solidFill>
              <a:latin typeface="微軟正黑體" pitchFamily="34" charset="-120"/>
              <a:ea typeface="微軟正黑體" pitchFamily="34" charset="-120"/>
            </a:endParaRPr>
          </a:p>
          <a:p>
            <a:pPr marL="177800" indent="-177800"/>
            <a:r>
              <a:rPr lang="en-US" altLang="zh-TW" sz="1600" b="1" dirty="0" smtClean="0">
                <a:solidFill>
                  <a:srgbClr val="00B0F0"/>
                </a:solidFill>
                <a:latin typeface="微軟正黑體" pitchFamily="34" charset="-120"/>
                <a:ea typeface="微軟正黑體" pitchFamily="34" charset="-120"/>
              </a:rPr>
              <a:t>2.</a:t>
            </a:r>
            <a:r>
              <a:rPr lang="zh-TW" altLang="en-US" sz="1600" b="1" dirty="0" smtClean="0">
                <a:solidFill>
                  <a:srgbClr val="00B0F0"/>
                </a:solidFill>
                <a:latin typeface="微軟正黑體" pitchFamily="34" charset="-120"/>
                <a:ea typeface="微軟正黑體" pitchFamily="34" charset="-120"/>
              </a:rPr>
              <a:t>若狀態為</a:t>
            </a:r>
            <a:r>
              <a:rPr lang="zh-TW" altLang="en-US" sz="1600" b="1" dirty="0" smtClean="0">
                <a:solidFill>
                  <a:srgbClr val="FF0000"/>
                </a:solidFill>
                <a:latin typeface="微軟正黑體" pitchFamily="34" charset="-120"/>
                <a:ea typeface="微軟正黑體" pitchFamily="34" charset="-120"/>
              </a:rPr>
              <a:t>審核中</a:t>
            </a:r>
            <a:r>
              <a:rPr lang="zh-TW" altLang="en-US" sz="1600" b="1" dirty="0" smtClean="0">
                <a:solidFill>
                  <a:srgbClr val="00B0F0"/>
                </a:solidFill>
                <a:latin typeface="微軟正黑體" pitchFamily="34" charset="-120"/>
                <a:ea typeface="微軟正黑體" pitchFamily="34" charset="-120"/>
              </a:rPr>
              <a:t>→</a:t>
            </a:r>
            <a:r>
              <a:rPr lang="zh-TW" altLang="en-US" sz="1600" b="1" dirty="0" smtClean="0">
                <a:solidFill>
                  <a:srgbClr val="FF0000"/>
                </a:solidFill>
                <a:latin typeface="微軟正黑體" pitchFamily="34" charset="-120"/>
                <a:ea typeface="微軟正黑體" pitchFamily="34" charset="-120"/>
              </a:rPr>
              <a:t>無法取消或修改</a:t>
            </a:r>
            <a:endParaRPr lang="en-US" altLang="zh-TW" sz="1600" b="1" dirty="0" smtClean="0">
              <a:solidFill>
                <a:srgbClr val="FF0000"/>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188640"/>
            <a:ext cx="8229600" cy="990600"/>
          </a:xfrm>
        </p:spPr>
        <p:txBody>
          <a:bodyPr>
            <a:normAutofit/>
          </a:bodyPr>
          <a:lstStyle/>
          <a:p>
            <a:pPr algn="ctr"/>
            <a:r>
              <a:rPr lang="zh-TW" altLang="en-US" dirty="0" smtClean="0">
                <a:solidFill>
                  <a:srgbClr val="FF0000"/>
                </a:solidFill>
                <a:latin typeface="微軟正黑體" panose="020B0604030504040204" pitchFamily="34" charset="-120"/>
                <a:ea typeface="微軟正黑體" panose="020B0604030504040204" pitchFamily="34" charset="-120"/>
              </a:rPr>
              <a:t>送審注意事項</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251520" y="1124744"/>
            <a:ext cx="8686800" cy="5092824"/>
          </a:xfrm>
        </p:spPr>
        <p:txBody>
          <a:bodyPr>
            <a:normAutofit fontScale="70000" lnSpcReduction="20000"/>
          </a:bodyPr>
          <a:lstStyle/>
          <a:p>
            <a:r>
              <a:rPr lang="zh-TW" altLang="en-US" dirty="0" smtClean="0">
                <a:latin typeface="微軟正黑體" pitchFamily="34" charset="-120"/>
                <a:ea typeface="微軟正黑體" pitchFamily="34" charset="-120"/>
              </a:rPr>
              <a:t>請</a:t>
            </a:r>
            <a:r>
              <a:rPr lang="zh-TW" altLang="en-US" dirty="0">
                <a:latin typeface="微軟正黑體" pitchFamily="34" charset="-120"/>
                <a:ea typeface="微軟正黑體" pitchFamily="34" charset="-120"/>
              </a:rPr>
              <a:t>仔細確認所有建檔頁籤及電子檔都沒問題再</a:t>
            </a:r>
            <a:r>
              <a:rPr lang="zh-TW" altLang="en-US" dirty="0" smtClean="0">
                <a:latin typeface="微軟正黑體" pitchFamily="34" charset="-120"/>
                <a:ea typeface="微軟正黑體" pitchFamily="34" charset="-120"/>
              </a:rPr>
              <a:t>行送審，避免一來</a:t>
            </a:r>
            <a:r>
              <a:rPr lang="zh-TW" altLang="en-US" dirty="0">
                <a:latin typeface="微軟正黑體" pitchFamily="34" charset="-120"/>
                <a:ea typeface="微軟正黑體" pitchFamily="34" charset="-120"/>
              </a:rPr>
              <a:t>一往的修正耽誤您辦理離校的時程</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a:p>
            <a:endParaRPr lang="en-US" altLang="zh-TW" dirty="0">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在</a:t>
            </a:r>
            <a:r>
              <a:rPr lang="zh-TW" altLang="en-US" dirty="0">
                <a:latin typeface="微軟正黑體" pitchFamily="34" charset="-120"/>
                <a:ea typeface="微軟正黑體" pitchFamily="34" charset="-120"/>
              </a:rPr>
              <a:t>審核過程中或審核通過時，圖書館會以</a:t>
            </a:r>
            <a:r>
              <a:rPr lang="en-US" altLang="zh-TW" dirty="0">
                <a:latin typeface="微軟正黑體" pitchFamily="34" charset="-120"/>
                <a:ea typeface="微軟正黑體" pitchFamily="34" charset="-120"/>
              </a:rPr>
              <a:t>e-mail</a:t>
            </a:r>
            <a:r>
              <a:rPr lang="zh-TW" altLang="en-US" dirty="0">
                <a:latin typeface="微軟正黑體" pitchFamily="34" charset="-120"/>
                <a:ea typeface="微軟正黑體" pitchFamily="34" charset="-120"/>
              </a:rPr>
              <a:t>與你連繫，在建檔時請務必提供正確的</a:t>
            </a:r>
            <a:r>
              <a:rPr lang="en-US" altLang="zh-TW" dirty="0">
                <a:latin typeface="微軟正黑體" pitchFamily="34" charset="-120"/>
                <a:ea typeface="微軟正黑體" pitchFamily="34" charset="-120"/>
              </a:rPr>
              <a:t>e-mail</a:t>
            </a:r>
            <a:r>
              <a:rPr lang="en-US" altLang="zh-TW" dirty="0">
                <a:solidFill>
                  <a:srgbClr val="00B050"/>
                </a:solidFill>
                <a:latin typeface="微軟正黑體" pitchFamily="34" charset="-120"/>
                <a:ea typeface="微軟正黑體" pitchFamily="34" charset="-120"/>
              </a:rPr>
              <a:t>(</a:t>
            </a:r>
            <a:r>
              <a:rPr lang="zh-TW" altLang="en-US" dirty="0">
                <a:solidFill>
                  <a:srgbClr val="00B050"/>
                </a:solidFill>
                <a:latin typeface="微軟正黑體" pitchFamily="34" charset="-120"/>
                <a:ea typeface="微軟正黑體" pitchFamily="34" charset="-120"/>
              </a:rPr>
              <a:t>建議填寫學校的</a:t>
            </a:r>
            <a:r>
              <a:rPr lang="en-US" altLang="zh-TW" dirty="0">
                <a:solidFill>
                  <a:srgbClr val="00B050"/>
                </a:solidFill>
                <a:latin typeface="微軟正黑體" pitchFamily="34" charset="-120"/>
                <a:ea typeface="微軟正黑體" pitchFamily="34" charset="-120"/>
              </a:rPr>
              <a:t>e-mail</a:t>
            </a:r>
            <a:r>
              <a:rPr lang="zh-TW" altLang="en-US" dirty="0">
                <a:solidFill>
                  <a:srgbClr val="00B050"/>
                </a:solidFill>
                <a:latin typeface="微軟正黑體" pitchFamily="34" charset="-120"/>
                <a:ea typeface="微軟正黑體" pitchFamily="34" charset="-120"/>
              </a:rPr>
              <a:t>，以避免遭擋信，並請留意垃圾信箱</a:t>
            </a:r>
            <a:r>
              <a:rPr lang="en-US" altLang="zh-TW" dirty="0" smtClean="0">
                <a:solidFill>
                  <a:srgbClr val="00B050"/>
                </a:solidFill>
                <a:latin typeface="微軟正黑體" pitchFamily="34" charset="-120"/>
                <a:ea typeface="微軟正黑體" pitchFamily="34" charset="-120"/>
              </a:rPr>
              <a:t>)</a:t>
            </a:r>
          </a:p>
          <a:p>
            <a:endParaRPr lang="en-US" altLang="zh-TW" dirty="0">
              <a:solidFill>
                <a:srgbClr val="00B050"/>
              </a:solidFill>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送出</a:t>
            </a:r>
            <a:r>
              <a:rPr lang="zh-TW" altLang="en-US" dirty="0">
                <a:latin typeface="微軟正黑體" pitchFamily="34" charset="-120"/>
                <a:ea typeface="微軟正黑體" pitchFamily="34" charset="-120"/>
              </a:rPr>
              <a:t>審核後，您會</a:t>
            </a:r>
            <a:r>
              <a:rPr lang="zh-TW" altLang="en-US" dirty="0" smtClean="0">
                <a:latin typeface="微軟正黑體" pitchFamily="34" charset="-120"/>
                <a:ea typeface="微軟正黑體" pitchFamily="34" charset="-120"/>
              </a:rPr>
              <a:t>收到</a:t>
            </a:r>
            <a:r>
              <a:rPr lang="en-US" altLang="zh-TW" dirty="0" smtClean="0">
                <a:latin typeface="微軟正黑體" pitchFamily="34" charset="-120"/>
                <a:ea typeface="微軟正黑體" pitchFamily="34" charset="-120"/>
              </a:rPr>
              <a:t>e-mail</a:t>
            </a:r>
            <a:r>
              <a:rPr lang="zh-TW" altLang="en-US" dirty="0" smtClean="0">
                <a:latin typeface="微軟正黑體" pitchFamily="34" charset="-120"/>
                <a:ea typeface="微軟正黑體" pitchFamily="34" charset="-120"/>
              </a:rPr>
              <a:t>通知</a:t>
            </a:r>
            <a:r>
              <a:rPr lang="zh-TW" altLang="en-US" dirty="0">
                <a:latin typeface="微軟正黑體" pitchFamily="34" charset="-120"/>
                <a:ea typeface="微軟正黑體" pitchFamily="34" charset="-120"/>
              </a:rPr>
              <a:t>您的論文建檔資料已送交學校圖書館</a:t>
            </a:r>
            <a:r>
              <a:rPr lang="zh-TW" altLang="en-US" dirty="0" smtClean="0">
                <a:latin typeface="微軟正黑體" pitchFamily="34" charset="-120"/>
                <a:ea typeface="微軟正黑體" pitchFamily="34" charset="-120"/>
              </a:rPr>
              <a:t>審核，</a:t>
            </a:r>
            <a:r>
              <a:rPr lang="en-US" altLang="zh-TW" dirty="0" smtClean="0">
                <a:latin typeface="微軟正黑體" pitchFamily="34" charset="-120"/>
                <a:ea typeface="微軟正黑體" pitchFamily="34" charset="-120"/>
              </a:rPr>
              <a:t>3</a:t>
            </a:r>
            <a:r>
              <a:rPr lang="zh-TW" altLang="en-US" dirty="0">
                <a:latin typeface="微軟正黑體" pitchFamily="34" charset="-120"/>
                <a:ea typeface="微軟正黑體" pitchFamily="34" charset="-120"/>
              </a:rPr>
              <a:t>天</a:t>
            </a:r>
            <a:r>
              <a:rPr lang="zh-TW" altLang="en-US" dirty="0" smtClean="0">
                <a:latin typeface="微軟正黑體" pitchFamily="34" charset="-120"/>
                <a:ea typeface="微軟正黑體" pitchFamily="34" charset="-120"/>
              </a:rPr>
              <a:t>內若未</a:t>
            </a:r>
            <a:r>
              <a:rPr lang="zh-TW" altLang="en-US" dirty="0">
                <a:latin typeface="微軟正黑體" pitchFamily="34" charset="-120"/>
                <a:ea typeface="微軟正黑體" pitchFamily="34" charset="-120"/>
              </a:rPr>
              <a:t>收到審核</a:t>
            </a:r>
            <a:r>
              <a:rPr lang="zh-TW" altLang="en-US" dirty="0" smtClean="0">
                <a:latin typeface="微軟正黑體" pitchFamily="34" charset="-120"/>
                <a:ea typeface="微軟正黑體" pitchFamily="34" charset="-120"/>
              </a:rPr>
              <a:t>通過</a:t>
            </a:r>
            <a:r>
              <a:rPr lang="en-US" altLang="zh-TW" dirty="0" smtClean="0">
                <a:latin typeface="微軟正黑體" pitchFamily="34" charset="-120"/>
                <a:ea typeface="微軟正黑體" pitchFamily="34" charset="-120"/>
              </a:rPr>
              <a:t>e-mail</a:t>
            </a:r>
            <a:r>
              <a:rPr lang="zh-TW" altLang="en-US" dirty="0" smtClean="0">
                <a:latin typeface="微軟正黑體" pitchFamily="34" charset="-120"/>
                <a:ea typeface="微軟正黑體" pitchFamily="34" charset="-120"/>
              </a:rPr>
              <a:t>，請</a:t>
            </a:r>
            <a:r>
              <a:rPr lang="zh-TW" altLang="en-US" dirty="0">
                <a:latin typeface="微軟正黑體" pitchFamily="34" charset="-120"/>
                <a:ea typeface="微軟正黑體" pitchFamily="34" charset="-120"/>
              </a:rPr>
              <a:t>逕洽圖書館一樓參考服務</a:t>
            </a:r>
            <a:r>
              <a:rPr lang="zh-TW" altLang="en-US" dirty="0" smtClean="0">
                <a:latin typeface="微軟正黑體" pitchFamily="34" charset="-120"/>
                <a:ea typeface="微軟正黑體" pitchFamily="34" charset="-120"/>
              </a:rPr>
              <a:t>櫃檯或來電  </a:t>
            </a:r>
            <a:r>
              <a:rPr lang="en-US" altLang="zh-TW" dirty="0" smtClean="0">
                <a:latin typeface="微軟正黑體" pitchFamily="34" charset="-120"/>
                <a:ea typeface="微軟正黑體" pitchFamily="34" charset="-120"/>
              </a:rPr>
              <a:t>04-26328001#11633</a:t>
            </a:r>
          </a:p>
          <a:p>
            <a:pPr marL="0" indent="0">
              <a:buNone/>
            </a:pPr>
            <a:endParaRPr lang="en-US" altLang="zh-TW" sz="1900" b="1" dirty="0">
              <a:solidFill>
                <a:srgbClr val="0070C0"/>
              </a:solidFill>
              <a:latin typeface="微軟正黑體" pitchFamily="34" charset="-120"/>
              <a:ea typeface="微軟正黑體" pitchFamily="34" charset="-120"/>
            </a:endParaRPr>
          </a:p>
          <a:p>
            <a:r>
              <a:rPr lang="zh-TW" altLang="en-US" b="1" dirty="0" smtClean="0">
                <a:latin typeface="微軟正黑體" pitchFamily="34" charset="-120"/>
                <a:ea typeface="微軟正黑體" pitchFamily="34" charset="-120"/>
              </a:rPr>
              <a:t>一經「審核通過」後再做任何地方之更動需填寫</a:t>
            </a:r>
            <a:r>
              <a:rPr lang="zh-TW" altLang="en-US" b="1" dirty="0" smtClean="0">
                <a:solidFill>
                  <a:srgbClr val="FF0000"/>
                </a:solidFill>
                <a:latin typeface="微軟正黑體" panose="020B0604030504040204" pitchFamily="34" charset="-120"/>
                <a:ea typeface="微軟正黑體" panose="020B0604030504040204" pitchFamily="34" charset="-120"/>
                <a:hlinkClick r:id="rId2"/>
              </a:rPr>
              <a:t>「</a:t>
            </a:r>
            <a:r>
              <a:rPr lang="zh-TW" altLang="en-US" b="1" dirty="0">
                <a:solidFill>
                  <a:srgbClr val="FF0000"/>
                </a:solidFill>
                <a:latin typeface="微軟正黑體" panose="020B0604030504040204" pitchFamily="34" charset="-120"/>
                <a:ea typeface="微軟正黑體" panose="020B0604030504040204" pitchFamily="34" charset="-120"/>
                <a:hlinkClick r:id="rId2"/>
              </a:rPr>
              <a:t>論文變更</a:t>
            </a:r>
            <a:r>
              <a:rPr lang="zh-TW" altLang="en-US" b="1" dirty="0" smtClean="0">
                <a:solidFill>
                  <a:srgbClr val="FF0000"/>
                </a:solidFill>
                <a:latin typeface="微軟正黑體" panose="020B0604030504040204" pitchFamily="34" charset="-120"/>
                <a:ea typeface="微軟正黑體" panose="020B0604030504040204" pitchFamily="34" charset="-120"/>
                <a:hlinkClick r:id="rId2"/>
              </a:rPr>
              <a:t>申請書」</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marL="0" indent="0">
              <a:buNone/>
            </a:pPr>
            <a:r>
              <a:rPr lang="en-US" altLang="zh-TW" b="1" dirty="0">
                <a:solidFill>
                  <a:srgbClr val="FF0000"/>
                </a:solidFill>
                <a:latin typeface="微軟正黑體" panose="020B0604030504040204" pitchFamily="34" charset="-120"/>
                <a:ea typeface="微軟正黑體" panose="020B0604030504040204" pitchFamily="34" charset="-120"/>
              </a:rPr>
              <a:t> </a:t>
            </a:r>
            <a:r>
              <a:rPr lang="en-US" altLang="zh-TW" b="1" dirty="0" smtClean="0">
                <a:solidFill>
                  <a:srgbClr val="FF0000"/>
                </a:solidFill>
                <a:latin typeface="微軟正黑體" panose="020B0604030504040204" pitchFamily="34" charset="-120"/>
                <a:ea typeface="微軟正黑體" panose="020B0604030504040204" pitchFamily="34" charset="-120"/>
              </a:rPr>
              <a:t> </a:t>
            </a:r>
            <a:r>
              <a:rPr lang="zh-TW" altLang="en-US" b="1" dirty="0" smtClean="0">
                <a:latin typeface="微軟正黑體" panose="020B0604030504040204" pitchFamily="34" charset="-120"/>
                <a:ea typeface="微軟正黑體" panose="020B0604030504040204" pitchFamily="34" charset="-120"/>
              </a:rPr>
              <a:t>或</a:t>
            </a:r>
            <a:r>
              <a:rPr lang="zh-TW" altLang="en-US" b="1" dirty="0">
                <a:latin typeface="微軟正黑體" panose="020B0604030504040204" pitchFamily="34" charset="-120"/>
                <a:ea typeface="微軟正黑體" panose="020B0604030504040204" pitchFamily="34" charset="-120"/>
                <a:hlinkClick r:id="rId3"/>
              </a:rPr>
              <a:t>「論文審定書題目變更申請書</a:t>
            </a:r>
            <a:r>
              <a:rPr lang="zh-TW" altLang="en-US" b="1" dirty="0" smtClean="0">
                <a:latin typeface="微軟正黑體" panose="020B0604030504040204" pitchFamily="34" charset="-120"/>
                <a:ea typeface="微軟正黑體" panose="020B0604030504040204" pitchFamily="34" charset="-120"/>
                <a:hlinkClick r:id="rId3"/>
              </a:rPr>
              <a:t>」</a:t>
            </a:r>
            <a:r>
              <a:rPr lang="zh-TW" altLang="en-US" b="1" dirty="0" smtClean="0">
                <a:solidFill>
                  <a:srgbClr val="FF0000"/>
                </a:solidFill>
                <a:latin typeface="微軟正黑體" panose="020B0604030504040204" pitchFamily="34" charset="-120"/>
                <a:ea typeface="微軟正黑體" panose="020B0604030504040204" pitchFamily="34" charset="-120"/>
              </a:rPr>
              <a:t>（皆需指導教授親自簽名）</a:t>
            </a:r>
            <a:r>
              <a:rPr lang="zh-TW" altLang="en-US" b="1" dirty="0" smtClean="0">
                <a:latin typeface="微軟正黑體" panose="020B0604030504040204" pitchFamily="34" charset="-120"/>
                <a:ea typeface="微軟正黑體" panose="020B0604030504040204" pitchFamily="34" charset="-120"/>
              </a:rPr>
              <a:t>送交</a:t>
            </a:r>
            <a:endParaRPr lang="en-US" altLang="zh-TW" b="1" dirty="0" smtClean="0">
              <a:latin typeface="微軟正黑體" panose="020B0604030504040204" pitchFamily="34" charset="-120"/>
              <a:ea typeface="微軟正黑體" panose="020B0604030504040204" pitchFamily="34" charset="-120"/>
            </a:endParaRPr>
          </a:p>
          <a:p>
            <a:pPr marL="0" indent="0">
              <a:buNone/>
            </a:pPr>
            <a:r>
              <a:rPr lang="zh-TW" altLang="en-US" b="1" dirty="0" smtClean="0">
                <a:latin typeface="微軟正黑體" panose="020B0604030504040204" pitchFamily="34" charset="-120"/>
                <a:ea typeface="微軟正黑體" panose="020B0604030504040204" pitchFamily="34" charset="-120"/>
              </a:rPr>
              <a:t>  國家圖書館後才能退審做更動。</a:t>
            </a:r>
            <a:endParaRPr lang="en-US" altLang="zh-TW" b="1" dirty="0" smtClean="0">
              <a:latin typeface="微軟正黑體" panose="020B0604030504040204" pitchFamily="34" charset="-120"/>
              <a:ea typeface="微軟正黑體" panose="020B0604030504040204" pitchFamily="34" charset="-120"/>
            </a:endParaRPr>
          </a:p>
          <a:p>
            <a:endParaRPr lang="en-US" altLang="zh-TW"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r>
              <a:rPr lang="zh-TW" altLang="en-US" dirty="0" smtClean="0">
                <a:latin typeface="微軟正黑體" pitchFamily="34" charset="-120"/>
                <a:ea typeface="微軟正黑體" pitchFamily="34" charset="-120"/>
              </a:rPr>
              <a:t>送審後，一直「取消送審」二次以上者，會暫時不做審核。</a:t>
            </a:r>
            <a:endParaRPr lang="en-US" altLang="zh-TW" dirty="0">
              <a:latin typeface="微軟正黑體" pitchFamily="34" charset="-120"/>
              <a:ea typeface="微軟正黑體" pitchFamily="34" charset="-120"/>
            </a:endParaRPr>
          </a:p>
          <a:p>
            <a:endParaRPr lang="en-US" altLang="zh-TW" dirty="0" smtClean="0">
              <a:solidFill>
                <a:srgbClr val="FF0000"/>
              </a:solidFill>
              <a:latin typeface="微軟正黑體" pitchFamily="34" charset="-120"/>
              <a:ea typeface="微軟正黑體" pitchFamily="34" charset="-120"/>
            </a:endParaRPr>
          </a:p>
          <a:p>
            <a:endParaRPr lang="en-US" altLang="zh-TW" dirty="0">
              <a:solidFill>
                <a:srgbClr val="FF0000"/>
              </a:solidFill>
              <a:latin typeface="微軟正黑體" pitchFamily="34" charset="-120"/>
              <a:ea typeface="微軟正黑體" pitchFamily="34" charset="-120"/>
            </a:endParaRPr>
          </a:p>
          <a:p>
            <a:endParaRPr lang="en-US" altLang="zh-TW" dirty="0" smtClean="0">
              <a:solidFill>
                <a:srgbClr val="FF0000"/>
              </a:solidFill>
              <a:latin typeface="微軟正黑體" pitchFamily="34" charset="-120"/>
              <a:ea typeface="微軟正黑體" pitchFamily="34" charset="-120"/>
            </a:endParaRPr>
          </a:p>
          <a:p>
            <a:endParaRPr lang="en-US" altLang="zh-TW" dirty="0">
              <a:solidFill>
                <a:srgbClr val="FF0000"/>
              </a:solidFill>
              <a:latin typeface="微軟正黑體" pitchFamily="34" charset="-120"/>
              <a:ea typeface="微軟正黑體" pitchFamily="34" charset="-120"/>
            </a:endParaRPr>
          </a:p>
          <a:p>
            <a:endParaRPr lang="en-US" altLang="zh-TW" dirty="0">
              <a:solidFill>
                <a:srgbClr val="FF0000"/>
              </a:solidFill>
              <a:latin typeface="微軟正黑體" pitchFamily="34" charset="-120"/>
              <a:ea typeface="微軟正黑體" pitchFamily="34" charset="-120"/>
            </a:endParaRPr>
          </a:p>
          <a:p>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47</a:t>
            </a:fld>
            <a:endParaRPr lang="zh-TW" altLang="en-US"/>
          </a:p>
        </p:txBody>
      </p:sp>
      <p:sp>
        <p:nvSpPr>
          <p:cNvPr id="6" name="矩形 5"/>
          <p:cNvSpPr/>
          <p:nvPr/>
        </p:nvSpPr>
        <p:spPr>
          <a:xfrm>
            <a:off x="251521" y="4293096"/>
            <a:ext cx="8784976" cy="1080120"/>
          </a:xfrm>
          <a:prstGeom prst="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六角星形 10"/>
          <p:cNvSpPr/>
          <p:nvPr/>
        </p:nvSpPr>
        <p:spPr>
          <a:xfrm rot="20223358">
            <a:off x="-18255" y="4305713"/>
            <a:ext cx="539552" cy="576064"/>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smtClean="0">
                <a:solidFill>
                  <a:srgbClr val="FF0000"/>
                </a:solidFill>
              </a:rPr>
              <a:t>重要</a:t>
            </a:r>
            <a:endParaRPr lang="zh-TW" altLang="en-US" sz="1200" b="1" dirty="0">
              <a:solidFill>
                <a:srgbClr val="FF0000"/>
              </a:solidFill>
            </a:endParaRPr>
          </a:p>
        </p:txBody>
      </p:sp>
    </p:spTree>
    <p:extLst>
      <p:ext uri="{BB962C8B-B14F-4D97-AF65-F5344CB8AC3E}">
        <p14:creationId xmlns:p14="http://schemas.microsoft.com/office/powerpoint/2010/main" val="254439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C:\Users\yunerh\Desktop\建檔流程表.jpg"/>
          <p:cNvPicPr>
            <a:picLocks noChangeAspect="1" noChangeArrowheads="1"/>
          </p:cNvPicPr>
          <p:nvPr/>
        </p:nvPicPr>
        <p:blipFill rotWithShape="1">
          <a:blip r:embed="rId2">
            <a:extLst>
              <a:ext uri="{28A0092B-C50C-407E-A947-70E740481C1C}">
                <a14:useLocalDpi xmlns:a14="http://schemas.microsoft.com/office/drawing/2010/main" val="0"/>
              </a:ext>
            </a:extLst>
          </a:blip>
          <a:srcRect b="4287"/>
          <a:stretch/>
        </p:blipFill>
        <p:spPr bwMode="auto">
          <a:xfrm>
            <a:off x="424" y="0"/>
            <a:ext cx="8604447" cy="6862987"/>
          </a:xfrm>
          <a:prstGeom prst="rect">
            <a:avLst/>
          </a:prstGeom>
          <a:noFill/>
          <a:extLst>
            <a:ext uri="{909E8E84-426E-40DD-AFC4-6F175D3DCCD1}">
              <a14:hiddenFill xmlns:a14="http://schemas.microsoft.com/office/drawing/2010/main">
                <a:solidFill>
                  <a:srgbClr val="FFFFFF"/>
                </a:solidFill>
              </a14:hiddenFill>
            </a:ext>
          </a:extLst>
        </p:spPr>
      </p:pic>
      <p:sp>
        <p:nvSpPr>
          <p:cNvPr id="3" name="投影片編號版面配置區 2"/>
          <p:cNvSpPr>
            <a:spLocks noGrp="1"/>
          </p:cNvSpPr>
          <p:nvPr>
            <p:ph type="sldNum" sz="quarter" idx="12"/>
          </p:nvPr>
        </p:nvSpPr>
        <p:spPr/>
        <p:txBody>
          <a:bodyPr/>
          <a:lstStyle/>
          <a:p>
            <a:fld id="{DE6A649C-EF85-489C-AD80-E31BA389DF28}" type="slidenum">
              <a:rPr lang="zh-TW" altLang="en-US" smtClean="0"/>
              <a:pPr/>
              <a:t>48</a:t>
            </a:fld>
            <a:endParaRPr lang="zh-TW" altLang="en-US"/>
          </a:p>
        </p:txBody>
      </p:sp>
      <p:sp>
        <p:nvSpPr>
          <p:cNvPr id="6" name="向右箭號 5"/>
          <p:cNvSpPr/>
          <p:nvPr/>
        </p:nvSpPr>
        <p:spPr>
          <a:xfrm rot="5400000">
            <a:off x="6242027" y="2192077"/>
            <a:ext cx="629077" cy="43204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0" name="群組 29"/>
          <p:cNvGrpSpPr/>
          <p:nvPr/>
        </p:nvGrpSpPr>
        <p:grpSpPr>
          <a:xfrm>
            <a:off x="2661613" y="2534294"/>
            <a:ext cx="5460573" cy="4229159"/>
            <a:chOff x="2214546" y="2481256"/>
            <a:chExt cx="4586320" cy="3948140"/>
          </a:xfrm>
        </p:grpSpPr>
        <p:cxnSp>
          <p:nvCxnSpPr>
            <p:cNvPr id="11" name="直線接點 10"/>
            <p:cNvCxnSpPr/>
            <p:nvPr/>
          </p:nvCxnSpPr>
          <p:spPr>
            <a:xfrm>
              <a:off x="2214546" y="2500306"/>
              <a:ext cx="1483572" cy="0"/>
            </a:xfrm>
            <a:prstGeom prst="line">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rot="16200000" flipH="1">
              <a:off x="4798220" y="4441038"/>
              <a:ext cx="3948140" cy="28576"/>
            </a:xfrm>
            <a:prstGeom prst="line">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4286248" y="3547565"/>
              <a:ext cx="1" cy="2881831"/>
            </a:xfrm>
            <a:prstGeom prst="line">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4286248" y="6429396"/>
              <a:ext cx="2514618" cy="0"/>
            </a:xfrm>
            <a:prstGeom prst="line">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2214546" y="3547561"/>
              <a:ext cx="2085990" cy="0"/>
            </a:xfrm>
            <a:prstGeom prst="line">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2224070" y="2500306"/>
              <a:ext cx="0" cy="1047257"/>
            </a:xfrm>
            <a:prstGeom prst="line">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grpSp>
      <p:sp>
        <p:nvSpPr>
          <p:cNvPr id="18" name="剪去並圓角化單一角落矩形 17"/>
          <p:cNvSpPr/>
          <p:nvPr/>
        </p:nvSpPr>
        <p:spPr>
          <a:xfrm>
            <a:off x="2656222" y="2147053"/>
            <a:ext cx="679020" cy="407647"/>
          </a:xfrm>
          <a:prstGeom prst="snipRoundRect">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itchFamily="34" charset="-120"/>
                <a:ea typeface="微軟正黑體" pitchFamily="34" charset="-120"/>
              </a:rPr>
              <a:t>三</a:t>
            </a:r>
            <a:endParaRPr lang="zh-TW" altLang="en-US" b="1" dirty="0">
              <a:solidFill>
                <a:srgbClr val="FF0000"/>
              </a:solidFill>
              <a:latin typeface="微軟正黑體" pitchFamily="34" charset="-120"/>
              <a:ea typeface="微軟正黑體" pitchFamily="34" charset="-120"/>
            </a:endParaRPr>
          </a:p>
        </p:txBody>
      </p:sp>
      <p:cxnSp>
        <p:nvCxnSpPr>
          <p:cNvPr id="24" name="直線接點 23"/>
          <p:cNvCxnSpPr/>
          <p:nvPr/>
        </p:nvCxnSpPr>
        <p:spPr>
          <a:xfrm>
            <a:off x="6084170" y="2554699"/>
            <a:ext cx="2003993" cy="0"/>
          </a:xfrm>
          <a:prstGeom prst="line">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ox(in)">
                                      <p:cBhvr>
                                        <p:cTn id="10" dur="500"/>
                                        <p:tgtEl>
                                          <p:spTgt spid="30"/>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ox(in)">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14" y="1096541"/>
            <a:ext cx="9144000" cy="5716835"/>
          </a:xfrm>
          <a:prstGeom prst="rect">
            <a:avLst/>
          </a:prstGeom>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4</a:t>
            </a:fld>
            <a:endParaRPr lang="zh-TW" altLang="en-US"/>
          </a:p>
        </p:txBody>
      </p:sp>
      <p:sp>
        <p:nvSpPr>
          <p:cNvPr id="6" name="矩形 5"/>
          <p:cNvSpPr/>
          <p:nvPr/>
        </p:nvSpPr>
        <p:spPr>
          <a:xfrm>
            <a:off x="150127" y="4768448"/>
            <a:ext cx="1086813"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八角星形 6"/>
          <p:cNvSpPr/>
          <p:nvPr/>
        </p:nvSpPr>
        <p:spPr>
          <a:xfrm>
            <a:off x="420300" y="4192384"/>
            <a:ext cx="546462" cy="576065"/>
          </a:xfrm>
          <a:prstGeom prst="star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rgbClr val="FF0000"/>
                </a:solidFill>
              </a:rPr>
              <a:t>1</a:t>
            </a:r>
            <a:endParaRPr lang="zh-TW" altLang="en-US" dirty="0">
              <a:solidFill>
                <a:srgbClr val="FF0000"/>
              </a:solidFill>
            </a:endParaRPr>
          </a:p>
        </p:txBody>
      </p:sp>
      <p:sp>
        <p:nvSpPr>
          <p:cNvPr id="8" name="矩形 7"/>
          <p:cNvSpPr/>
          <p:nvPr/>
        </p:nvSpPr>
        <p:spPr>
          <a:xfrm>
            <a:off x="2555776" y="2741998"/>
            <a:ext cx="857256" cy="35719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八角星形 8"/>
          <p:cNvSpPr/>
          <p:nvPr/>
        </p:nvSpPr>
        <p:spPr>
          <a:xfrm>
            <a:off x="2984404" y="2179551"/>
            <a:ext cx="576064" cy="576064"/>
          </a:xfrm>
          <a:prstGeom prst="star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FF0000"/>
                </a:solidFill>
              </a:rPr>
              <a:t>2</a:t>
            </a:r>
            <a:endParaRPr lang="zh-TW" altLang="en-US" dirty="0">
              <a:solidFill>
                <a:srgbClr val="FF0000"/>
              </a:solidFill>
            </a:endParaRPr>
          </a:p>
        </p:txBody>
      </p:sp>
      <p:sp>
        <p:nvSpPr>
          <p:cNvPr id="10" name="標題 1"/>
          <p:cNvSpPr txBox="1">
            <a:spLocks/>
          </p:cNvSpPr>
          <p:nvPr/>
        </p:nvSpPr>
        <p:spPr>
          <a:xfrm>
            <a:off x="163027" y="476672"/>
            <a:ext cx="8786874" cy="582595"/>
          </a:xfrm>
          <a:prstGeom prst="rect">
            <a:avLst/>
          </a:prstGeom>
        </p:spPr>
        <p:txBody>
          <a:bodyPr vert="horz" lIns="91440" tIns="45720" rIns="91440" bIns="45720" rtlCol="0" anchor="ctr">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zh-TW" altLang="en-US" sz="3200" b="1" dirty="0" smtClean="0">
                <a:latin typeface="微軟正黑體" pitchFamily="34" charset="-120"/>
                <a:ea typeface="微軟正黑體" pitchFamily="34" charset="-120"/>
              </a:rPr>
              <a:t>可參考</a:t>
            </a:r>
            <a:r>
              <a:rPr lang="zh-TW" altLang="en-US" sz="3200" b="1" dirty="0" smtClean="0">
                <a:solidFill>
                  <a:srgbClr val="FF0000"/>
                </a:solidFill>
                <a:latin typeface="微軟正黑體" pitchFamily="34" charset="-120"/>
                <a:ea typeface="微軟正黑體" pitchFamily="34" charset="-120"/>
              </a:rPr>
              <a:t>建檔說明</a:t>
            </a:r>
            <a:r>
              <a:rPr lang="en-US" altLang="zh-TW" sz="3200" b="1" dirty="0" smtClean="0">
                <a:solidFill>
                  <a:srgbClr val="FF0000"/>
                </a:solidFill>
                <a:latin typeface="微軟正黑體" pitchFamily="34" charset="-120"/>
                <a:ea typeface="微軟正黑體" pitchFamily="34" charset="-120"/>
              </a:rPr>
              <a:t>--</a:t>
            </a:r>
            <a:r>
              <a:rPr lang="zh-TW" altLang="en-US" sz="3200" b="1" dirty="0" smtClean="0">
                <a:solidFill>
                  <a:srgbClr val="FF0000"/>
                </a:solidFill>
                <a:latin typeface="微軟正黑體" pitchFamily="34" charset="-120"/>
                <a:ea typeface="微軟正黑體" pitchFamily="34" charset="-120"/>
              </a:rPr>
              <a:t>論文轉</a:t>
            </a:r>
            <a:r>
              <a:rPr lang="en-US" altLang="zh-TW" sz="3200" b="1" dirty="0" smtClean="0">
                <a:solidFill>
                  <a:srgbClr val="FF0000"/>
                </a:solidFill>
                <a:latin typeface="微軟正黑體" pitchFamily="34" charset="-120"/>
                <a:ea typeface="微軟正黑體" pitchFamily="34" charset="-120"/>
              </a:rPr>
              <a:t>PDF</a:t>
            </a:r>
            <a:r>
              <a:rPr lang="zh-TW" altLang="en-US" sz="3200" b="1" dirty="0" smtClean="0">
                <a:solidFill>
                  <a:srgbClr val="FF0000"/>
                </a:solidFill>
                <a:latin typeface="微軟正黑體" pitchFamily="34" charset="-120"/>
                <a:ea typeface="微軟正黑體" pitchFamily="34" charset="-120"/>
              </a:rPr>
              <a:t>檔</a:t>
            </a:r>
            <a:r>
              <a:rPr lang="zh-TW" altLang="en-US" sz="3200" b="1" dirty="0" smtClean="0">
                <a:latin typeface="微軟正黑體" pitchFamily="34" charset="-120"/>
                <a:ea typeface="微軟正黑體" pitchFamily="34" charset="-120"/>
              </a:rPr>
              <a:t>的說明</a:t>
            </a:r>
            <a:endParaRPr lang="zh-TW" altLang="en-US" sz="3200" b="1" dirty="0"/>
          </a:p>
        </p:txBody>
      </p:sp>
    </p:spTree>
    <p:extLst>
      <p:ext uri="{BB962C8B-B14F-4D97-AF65-F5344CB8AC3E}">
        <p14:creationId xmlns:p14="http://schemas.microsoft.com/office/powerpoint/2010/main" val="3093251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274639"/>
            <a:ext cx="8435280" cy="1143000"/>
          </a:xfrm>
        </p:spPr>
        <p:txBody>
          <a:bodyPr>
            <a:normAutofit fontScale="90000"/>
          </a:bodyPr>
          <a:lstStyle/>
          <a:p>
            <a:r>
              <a:rPr lang="zh-TW" altLang="en-US" dirty="0">
                <a:latin typeface="微軟正黑體" pitchFamily="34" charset="-120"/>
                <a:ea typeface="微軟正黑體" pitchFamily="34" charset="-120"/>
              </a:rPr>
              <a:t>若審核</a:t>
            </a:r>
            <a:r>
              <a:rPr lang="zh-TW" altLang="en-US" dirty="0">
                <a:solidFill>
                  <a:srgbClr val="FF0000"/>
                </a:solidFill>
                <a:latin typeface="微軟正黑體" pitchFamily="34" charset="-120"/>
                <a:ea typeface="微軟正黑體" pitchFamily="34" charset="-120"/>
              </a:rPr>
              <a:t>不通過</a:t>
            </a:r>
            <a:r>
              <a:rPr lang="zh-TW" altLang="en-US" dirty="0">
                <a:latin typeface="微軟正黑體" pitchFamily="34" charset="-120"/>
                <a:ea typeface="微軟正黑體" pitchFamily="34" charset="-120"/>
              </a:rPr>
              <a:t>，您會收到以下的信件</a:t>
            </a:r>
            <a:endParaRPr lang="zh-TW" altLang="en-US" dirty="0"/>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49</a:t>
            </a:fld>
            <a:endParaRPr lang="zh-TW"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39" y="2204865"/>
            <a:ext cx="8850313" cy="403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0185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60648"/>
            <a:ext cx="8229600" cy="1143000"/>
          </a:xfrm>
        </p:spPr>
        <p:txBody>
          <a:bodyPr/>
          <a:lstStyle/>
          <a:p>
            <a:pPr algn="ctr"/>
            <a:r>
              <a:rPr lang="zh-TW" altLang="en-US" dirty="0" smtClean="0">
                <a:solidFill>
                  <a:srgbClr val="FF0000"/>
                </a:solidFill>
                <a:latin typeface="微軟正黑體" panose="020B0604030504040204" pitchFamily="34" charset="-120"/>
                <a:ea typeface="微軟正黑體" panose="020B0604030504040204" pitchFamily="34" charset="-120"/>
              </a:rPr>
              <a:t>十大退審原因</a:t>
            </a:r>
            <a:endParaRPr lang="zh-TW" altLang="en-US" dirty="0">
              <a:solidFill>
                <a:srgbClr val="FF0000"/>
              </a:solidFill>
              <a:latin typeface="微軟正黑體" panose="020B0604030504040204" pitchFamily="34" charset="-120"/>
              <a:ea typeface="微軟正黑體" panose="020B0604030504040204" pitchFamily="34" charset="-120"/>
            </a:endParaRP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419050709"/>
              </p:ext>
            </p:extLst>
          </p:nvPr>
        </p:nvGraphicFramePr>
        <p:xfrm>
          <a:off x="457200" y="1772816"/>
          <a:ext cx="8229600" cy="5021580"/>
        </p:xfrm>
        <a:graphic>
          <a:graphicData uri="http://schemas.openxmlformats.org/drawingml/2006/table">
            <a:tbl>
              <a:tblPr firstRow="1" bandRow="1">
                <a:tableStyleId>{5C22544A-7EE6-4342-B048-85BDC9FD1C3A}</a:tableStyleId>
              </a:tblPr>
              <a:tblGrid>
                <a:gridCol w="1162472"/>
                <a:gridCol w="7067128"/>
              </a:tblGrid>
              <a:tr h="375920">
                <a:tc>
                  <a:txBody>
                    <a:bodyPr/>
                    <a:lstStyle/>
                    <a:p>
                      <a:pPr algn="ctr"/>
                      <a:r>
                        <a:rPr lang="zh-TW" altLang="en-US" sz="1900" dirty="0" smtClean="0">
                          <a:latin typeface="微軟正黑體" panose="020B0604030504040204" pitchFamily="34" charset="-120"/>
                          <a:ea typeface="微軟正黑體" panose="020B0604030504040204" pitchFamily="34" charset="-120"/>
                        </a:rPr>
                        <a:t>排行</a:t>
                      </a:r>
                      <a:endParaRPr lang="zh-TW" altLang="en-US" sz="19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1900" dirty="0" smtClean="0">
                          <a:latin typeface="微軟正黑體" panose="020B0604030504040204" pitchFamily="34" charset="-120"/>
                          <a:ea typeface="微軟正黑體" panose="020B0604030504040204" pitchFamily="34" charset="-120"/>
                        </a:rPr>
                        <a:t>退審原因</a:t>
                      </a:r>
                      <a:endParaRPr lang="zh-TW" altLang="en-US" sz="1900" dirty="0">
                        <a:latin typeface="微軟正黑體" panose="020B0604030504040204" pitchFamily="34" charset="-120"/>
                        <a:ea typeface="微軟正黑體" panose="020B0604030504040204" pitchFamily="34" charset="-120"/>
                      </a:endParaRPr>
                    </a:p>
                  </a:txBody>
                  <a:tcP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1</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審定書的題目與電子檔封面、建檔題目不符。</a:t>
                      </a: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2</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電子檔缺審定</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書。</a:t>
                      </a: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3</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電子全文檔的封面格式與版面配置請參考學校規定的論文封面</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格式。</a:t>
                      </a:r>
                    </a:p>
                  </a:txBody>
                  <a:tcPr marL="9525" marR="9525" marT="9525" marB="0" anchor="ctr"/>
                </a:tc>
              </a:tr>
              <a:tr h="578485">
                <a:tc>
                  <a:txBody>
                    <a:bodyPr/>
                    <a:lstStyle/>
                    <a:p>
                      <a:pPr algn="ctr"/>
                      <a:r>
                        <a:rPr lang="en-US" altLang="zh-TW" sz="1900" dirty="0" smtClean="0">
                          <a:latin typeface="微軟正黑體" panose="020B0604030504040204" pitchFamily="34" charset="-120"/>
                          <a:ea typeface="微軟正黑體" panose="020B0604030504040204" pitchFamily="34" charset="-120"/>
                        </a:rPr>
                        <a:t>4</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電子檔</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正文前的摘要、目錄、圖表目錄等項目</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，請以大小羅馬</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數字</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err="1" smtClean="0">
                          <a:solidFill>
                            <a:srgbClr val="000000"/>
                          </a:solidFill>
                          <a:effectLst/>
                          <a:latin typeface="微軟正黑體" panose="020B0604030504040204" pitchFamily="34" charset="-120"/>
                          <a:ea typeface="微軟正黑體" panose="020B0604030504040204" pitchFamily="34" charset="-120"/>
                        </a:rPr>
                        <a:t>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III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iii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IV</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iv</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V</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v</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等來</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編列</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頁碼。</a:t>
                      </a:r>
                      <a:endPar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5</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請刪除建檔資料中參考文獻的編碼。</a:t>
                      </a:r>
                    </a:p>
                  </a:txBody>
                  <a:tcPr marL="9525" marR="9525" marT="9525" marB="0" anchor="ctr"/>
                </a:tc>
              </a:tr>
              <a:tr h="558165">
                <a:tc>
                  <a:txBody>
                    <a:bodyPr/>
                    <a:lstStyle/>
                    <a:p>
                      <a:pPr algn="ctr"/>
                      <a:r>
                        <a:rPr lang="en-US" altLang="zh-TW" sz="1900" dirty="0" smtClean="0">
                          <a:latin typeface="微軟正黑體" panose="020B0604030504040204" pitchFamily="34" charset="-120"/>
                          <a:ea typeface="微軟正黑體" panose="020B0604030504040204" pitchFamily="34" charset="-120"/>
                        </a:rPr>
                        <a:t>6</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論文建檔的參考資料中，請整理</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好再上</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傳</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請將同一筆資料盡量列於同一行</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a:t>
                      </a: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7</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目錄的章節名稱與頁碼不對應，</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建</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檔與電子檔目錄跟內文章節需</a:t>
                      </a:r>
                      <a:r>
                        <a:rPr lang="zh-TW" altLang="en-US" sz="1900" b="0" i="0" u="none" strike="noStrike" baseline="0" dirty="0" smtClean="0">
                          <a:solidFill>
                            <a:srgbClr val="000000"/>
                          </a:solidFill>
                          <a:effectLst/>
                          <a:latin typeface="微軟正黑體" panose="020B0604030504040204" pitchFamily="34" charset="-120"/>
                          <a:ea typeface="微軟正黑體" panose="020B0604030504040204" pitchFamily="34" charset="-120"/>
                        </a:rPr>
                        <a:t>一致</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endPar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8</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英文姓名應為 姓</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名，或是 名</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姓，並請全部統一格式。</a:t>
                      </a:r>
                      <a:endPar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9</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建檔資料中的目錄請</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刪除「</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僅需保留章節名稱與頁碼即可。</a:t>
                      </a: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10</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建檔資料中的摘要</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請刪除</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"Abstract"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與關鍵字</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僅需保留摘要內文即可</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endPar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r>
            </a:tbl>
          </a:graphicData>
        </a:graphic>
      </p:graphicFrame>
      <p:sp>
        <p:nvSpPr>
          <p:cNvPr id="4" name="投影片編號版面配置區 3"/>
          <p:cNvSpPr>
            <a:spLocks noGrp="1"/>
          </p:cNvSpPr>
          <p:nvPr>
            <p:ph type="sldNum" sz="quarter" idx="12"/>
          </p:nvPr>
        </p:nvSpPr>
        <p:spPr/>
        <p:txBody>
          <a:bodyPr/>
          <a:lstStyle/>
          <a:p>
            <a:fld id="{DE6A649C-EF85-489C-AD80-E31BA389DF28}" type="slidenum">
              <a:rPr lang="zh-TW" altLang="en-US" smtClean="0"/>
              <a:pPr/>
              <a:t>50</a:t>
            </a:fld>
            <a:endParaRPr lang="zh-TW" altLang="en-US"/>
          </a:p>
        </p:txBody>
      </p:sp>
    </p:spTree>
    <p:extLst>
      <p:ext uri="{BB962C8B-B14F-4D97-AF65-F5344CB8AC3E}">
        <p14:creationId xmlns:p14="http://schemas.microsoft.com/office/powerpoint/2010/main" val="148348877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332656"/>
            <a:ext cx="8229600" cy="990600"/>
          </a:xfrm>
        </p:spPr>
        <p:txBody>
          <a:bodyPr>
            <a:normAutofit/>
          </a:bodyPr>
          <a:lstStyle/>
          <a:p>
            <a:pPr algn="ctr"/>
            <a:r>
              <a:rPr lang="zh-TW" altLang="en-US" dirty="0">
                <a:latin typeface="微軟正黑體" panose="020B0604030504040204" pitchFamily="34" charset="-120"/>
                <a:ea typeface="微軟正黑體" panose="020B0604030504040204" pitchFamily="34" charset="-120"/>
              </a:rPr>
              <a:t>審核</a:t>
            </a:r>
            <a:r>
              <a:rPr lang="zh-TW" altLang="en-US" dirty="0">
                <a:solidFill>
                  <a:srgbClr val="FF0000"/>
                </a:solidFill>
                <a:latin typeface="微軟正黑體" pitchFamily="34" charset="-120"/>
                <a:ea typeface="微軟正黑體" pitchFamily="34" charset="-120"/>
              </a:rPr>
              <a:t>通過</a:t>
            </a:r>
            <a:r>
              <a:rPr lang="zh-TW" altLang="en-US" dirty="0">
                <a:latin typeface="微軟正黑體" pitchFamily="34" charset="-120"/>
                <a:ea typeface="微軟正黑體" pitchFamily="34" charset="-120"/>
              </a:rPr>
              <a:t>的信件</a:t>
            </a: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51</a:t>
            </a:fld>
            <a:endParaRPr lang="zh-TW" alt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132856"/>
            <a:ext cx="6877836" cy="3517711"/>
          </a:xfrm>
          <a:prstGeom prst="rect">
            <a:avLst/>
          </a:prstGeom>
          <a:noFill/>
          <a:ln w="476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5" name="矩形 4"/>
          <p:cNvSpPr/>
          <p:nvPr/>
        </p:nvSpPr>
        <p:spPr>
          <a:xfrm>
            <a:off x="1390570" y="1340769"/>
            <a:ext cx="6589804" cy="553771"/>
          </a:xfrm>
          <a:prstGeom prst="rect">
            <a:avLst/>
          </a:prstGeom>
          <a:solidFill>
            <a:srgbClr val="ED7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latin typeface="微軟正黑體" panose="020B0604030504040204" pitchFamily="34" charset="-120"/>
                <a:ea typeface="微軟正黑體" panose="020B0604030504040204" pitchFamily="34" charset="-120"/>
              </a:rPr>
              <a:t>收到此信即可至論文系統</a:t>
            </a:r>
            <a:r>
              <a:rPr lang="en-US" altLang="zh-TW" b="1" dirty="0" smtClean="0">
                <a:latin typeface="微軟正黑體" panose="020B0604030504040204" pitchFamily="34" charset="-120"/>
                <a:ea typeface="微軟正黑體" panose="020B0604030504040204" pitchFamily="34" charset="-120"/>
              </a:rPr>
              <a:t>Step 4</a:t>
            </a:r>
            <a:r>
              <a:rPr lang="zh-TW" altLang="en-US" b="1" dirty="0" smtClean="0">
                <a:latin typeface="微軟正黑體" panose="020B0604030504040204" pitchFamily="34" charset="-120"/>
                <a:ea typeface="微軟正黑體" panose="020B0604030504040204" pitchFamily="34" charset="-120"/>
              </a:rPr>
              <a:t>列印電子檔授權書囉！</a:t>
            </a:r>
            <a:endParaRPr lang="zh-TW" altLang="en-US" b="1" dirty="0">
              <a:latin typeface="微軟正黑體" panose="020B0604030504040204" pitchFamily="34" charset="-120"/>
              <a:ea typeface="微軟正黑體" panose="020B0604030504040204" pitchFamily="34" charset="-120"/>
            </a:endParaRPr>
          </a:p>
        </p:txBody>
      </p:sp>
      <p:sp>
        <p:nvSpPr>
          <p:cNvPr id="6" name="矩形 5"/>
          <p:cNvSpPr/>
          <p:nvPr/>
        </p:nvSpPr>
        <p:spPr>
          <a:xfrm>
            <a:off x="1547664" y="2564904"/>
            <a:ext cx="3137808" cy="21602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5599688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492896"/>
            <a:ext cx="8229600" cy="990600"/>
          </a:xfrm>
        </p:spPr>
        <p:txBody>
          <a:bodyPr>
            <a:normAutofit/>
          </a:bodyPr>
          <a:lstStyle/>
          <a:p>
            <a:pPr algn="ctr"/>
            <a:r>
              <a:rPr lang="en-US" altLang="zh-TW" sz="3900" b="1" dirty="0" smtClean="0">
                <a:solidFill>
                  <a:srgbClr val="FF0000"/>
                </a:solidFill>
                <a:latin typeface="微軟正黑體" pitchFamily="34" charset="-120"/>
                <a:ea typeface="微軟正黑體" pitchFamily="34" charset="-120"/>
                <a:sym typeface="Wingdings" pitchFamily="2" charset="2"/>
              </a:rPr>
              <a:t>Step4   </a:t>
            </a:r>
            <a:r>
              <a:rPr lang="zh-TW" altLang="en-US" sz="3900" b="1" dirty="0" smtClean="0">
                <a:solidFill>
                  <a:srgbClr val="FF0000"/>
                </a:solidFill>
                <a:latin typeface="微軟正黑體" pitchFamily="34" charset="-120"/>
                <a:ea typeface="微軟正黑體" pitchFamily="34" charset="-120"/>
                <a:sym typeface="Wingdings" pitchFamily="2" charset="2"/>
              </a:rPr>
              <a:t>列印</a:t>
            </a:r>
            <a:r>
              <a:rPr lang="zh-TW" altLang="en-US" sz="3900" b="1" dirty="0">
                <a:solidFill>
                  <a:srgbClr val="FF0000"/>
                </a:solidFill>
                <a:latin typeface="微軟正黑體" pitchFamily="34" charset="-120"/>
                <a:ea typeface="微軟正黑體" pitchFamily="34" charset="-120"/>
                <a:sym typeface="Wingdings" pitchFamily="2" charset="2"/>
              </a:rPr>
              <a:t>授權書</a:t>
            </a:r>
            <a:endParaRPr lang="zh-TW" altLang="en-US" sz="3900" dirty="0"/>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52</a:t>
            </a:fld>
            <a:endParaRPr lang="zh-TW" altLang="en-US"/>
          </a:p>
        </p:txBody>
      </p:sp>
    </p:spTree>
    <p:extLst>
      <p:ext uri="{BB962C8B-B14F-4D97-AF65-F5344CB8AC3E}">
        <p14:creationId xmlns:p14="http://schemas.microsoft.com/office/powerpoint/2010/main" val="68506203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8925" y="404664"/>
            <a:ext cx="8229600" cy="990600"/>
          </a:xfrm>
        </p:spPr>
        <p:txBody>
          <a:bodyPr>
            <a:noAutofit/>
          </a:bodyPr>
          <a:lstStyle/>
          <a:p>
            <a:r>
              <a:rPr lang="zh-TW" altLang="en-US" sz="1600" b="1" dirty="0" smtClean="0">
                <a:solidFill>
                  <a:srgbClr val="FF0000"/>
                </a:solidFill>
                <a:latin typeface="微軟正黑體" pitchFamily="34" charset="-120"/>
                <a:ea typeface="微軟正黑體" pitchFamily="34" charset="-120"/>
              </a:rPr>
              <a:t>依</a:t>
            </a:r>
            <a:r>
              <a:rPr lang="zh-TW" altLang="en-US" sz="1600" b="1" dirty="0">
                <a:solidFill>
                  <a:srgbClr val="FF0000"/>
                </a:solidFill>
                <a:latin typeface="微軟正黑體" pitchFamily="34" charset="-120"/>
                <a:ea typeface="微軟正黑體" pitchFamily="34" charset="-120"/>
              </a:rPr>
              <a:t>教育部</a:t>
            </a:r>
            <a:r>
              <a:rPr lang="en-US" altLang="zh-TW" sz="1600" b="1" dirty="0">
                <a:solidFill>
                  <a:srgbClr val="FF0000"/>
                </a:solidFill>
                <a:latin typeface="微軟正黑體" pitchFamily="34" charset="-120"/>
                <a:ea typeface="微軟正黑體" pitchFamily="34" charset="-120"/>
              </a:rPr>
              <a:t>97</a:t>
            </a:r>
            <a:r>
              <a:rPr lang="zh-TW" altLang="en-US" sz="1600" b="1" dirty="0">
                <a:solidFill>
                  <a:srgbClr val="FF0000"/>
                </a:solidFill>
                <a:latin typeface="微軟正黑體" pitchFamily="34" charset="-120"/>
                <a:ea typeface="微軟正黑體" pitchFamily="34" charset="-120"/>
              </a:rPr>
              <a:t>年</a:t>
            </a:r>
            <a:r>
              <a:rPr lang="en-US" altLang="zh-TW" sz="1600" b="1" dirty="0">
                <a:solidFill>
                  <a:srgbClr val="FF0000"/>
                </a:solidFill>
                <a:latin typeface="微軟正黑體" pitchFamily="34" charset="-120"/>
                <a:ea typeface="微軟正黑體" pitchFamily="34" charset="-120"/>
              </a:rPr>
              <a:t>7</a:t>
            </a:r>
            <a:r>
              <a:rPr lang="zh-TW" altLang="en-US" sz="1600" b="1" dirty="0">
                <a:solidFill>
                  <a:srgbClr val="FF0000"/>
                </a:solidFill>
                <a:latin typeface="微軟正黑體" pitchFamily="34" charset="-120"/>
                <a:ea typeface="微軟正黑體" pitchFamily="34" charset="-120"/>
              </a:rPr>
              <a:t>月</a:t>
            </a:r>
            <a:r>
              <a:rPr lang="en-US" altLang="zh-TW" sz="1600" b="1" dirty="0">
                <a:solidFill>
                  <a:srgbClr val="FF0000"/>
                </a:solidFill>
                <a:latin typeface="微軟正黑體" pitchFamily="34" charset="-120"/>
                <a:ea typeface="微軟正黑體" pitchFamily="34" charset="-120"/>
              </a:rPr>
              <a:t>23</a:t>
            </a:r>
            <a:r>
              <a:rPr lang="zh-TW" altLang="en-US" sz="1600" b="1" dirty="0">
                <a:solidFill>
                  <a:srgbClr val="FF0000"/>
                </a:solidFill>
                <a:latin typeface="微軟正黑體" pitchFamily="34" charset="-120"/>
                <a:ea typeface="微軟正黑體" pitchFamily="34" charset="-120"/>
              </a:rPr>
              <a:t>日台高字第</a:t>
            </a:r>
            <a:r>
              <a:rPr lang="en-US" altLang="zh-TW" sz="1600" b="1" dirty="0">
                <a:solidFill>
                  <a:srgbClr val="FF0000"/>
                </a:solidFill>
                <a:latin typeface="微軟正黑體" pitchFamily="34" charset="-120"/>
                <a:ea typeface="微軟正黑體" pitchFamily="34" charset="-120"/>
              </a:rPr>
              <a:t>0970140061</a:t>
            </a:r>
            <a:r>
              <a:rPr lang="zh-TW" altLang="en-US" sz="1600" b="1" dirty="0">
                <a:solidFill>
                  <a:srgbClr val="FF0000"/>
                </a:solidFill>
                <a:latin typeface="微軟正黑體" pitchFamily="34" charset="-120"/>
                <a:ea typeface="微軟正黑體" pitchFamily="34" charset="-120"/>
              </a:rPr>
              <a:t>號函辦理，為促進學術傳播，研究生提交博、碩士論文時，以</a:t>
            </a:r>
            <a:r>
              <a:rPr lang="zh-TW" altLang="en-US" sz="1600" b="1" dirty="0">
                <a:solidFill>
                  <a:srgbClr val="00B050"/>
                </a:solidFill>
                <a:latin typeface="微軟正黑體" pitchFamily="34" charset="-120"/>
                <a:ea typeface="微軟正黑體" pitchFamily="34" charset="-120"/>
              </a:rPr>
              <a:t>立即公開利用</a:t>
            </a:r>
            <a:r>
              <a:rPr lang="zh-TW" altLang="en-US" sz="1600" b="1" dirty="0">
                <a:solidFill>
                  <a:srgbClr val="FF0000"/>
                </a:solidFill>
                <a:latin typeface="微軟正黑體" pitchFamily="34" charset="-120"/>
                <a:ea typeface="微軟正黑體" pitchFamily="34" charset="-120"/>
              </a:rPr>
              <a:t>為原則。若延後公開則需</a:t>
            </a:r>
            <a:r>
              <a:rPr lang="zh-TW" altLang="en-US" sz="1600" b="1" dirty="0">
                <a:solidFill>
                  <a:srgbClr val="00B050"/>
                </a:solidFill>
                <a:latin typeface="微軟正黑體" pitchFamily="34" charset="-120"/>
                <a:ea typeface="微軟正黑體" pitchFamily="34" charset="-120"/>
              </a:rPr>
              <a:t>訂定合理期限</a:t>
            </a:r>
            <a:r>
              <a:rPr lang="zh-TW" altLang="en-US" sz="1600" b="1" dirty="0">
                <a:solidFill>
                  <a:srgbClr val="FF0000"/>
                </a:solidFill>
                <a:latin typeface="微軟正黑體" pitchFamily="34" charset="-120"/>
                <a:ea typeface="微軟正黑體" pitchFamily="34" charset="-120"/>
              </a:rPr>
              <a:t>，其期限至多為</a:t>
            </a:r>
            <a:r>
              <a:rPr lang="en-US" altLang="zh-TW" sz="1600" b="1" dirty="0">
                <a:solidFill>
                  <a:srgbClr val="FF0000"/>
                </a:solidFill>
                <a:latin typeface="微軟正黑體" pitchFamily="34" charset="-120"/>
                <a:ea typeface="微軟正黑體" pitchFamily="34" charset="-120"/>
              </a:rPr>
              <a:t>5</a:t>
            </a:r>
            <a:r>
              <a:rPr lang="zh-TW" altLang="en-US" sz="1600" b="1" dirty="0">
                <a:solidFill>
                  <a:srgbClr val="FF0000"/>
                </a:solidFill>
                <a:latin typeface="微軟正黑體" pitchFamily="34" charset="-120"/>
                <a:ea typeface="微軟正黑體" pitchFamily="34" charset="-120"/>
              </a:rPr>
              <a:t>年，且應避免永不公開之情況</a:t>
            </a:r>
            <a:r>
              <a:rPr lang="zh-TW" altLang="en-US" sz="1600" b="1" dirty="0" smtClean="0">
                <a:solidFill>
                  <a:srgbClr val="FF0000"/>
                </a:solidFill>
                <a:latin typeface="微軟正黑體" pitchFamily="34" charset="-120"/>
                <a:ea typeface="微軟正黑體" pitchFamily="34" charset="-120"/>
              </a:rPr>
              <a:t>。</a:t>
            </a:r>
            <a:endParaRPr lang="zh-TW" altLang="en-US" sz="1600" b="1" dirty="0">
              <a:solidFill>
                <a:srgbClr val="FF0000"/>
              </a:solidFill>
            </a:endParaRPr>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53</a:t>
            </a:fld>
            <a:endParaRPr lang="zh-TW"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 y="1479549"/>
            <a:ext cx="9144000" cy="5378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圓角矩形 4"/>
          <p:cNvSpPr/>
          <p:nvPr/>
        </p:nvSpPr>
        <p:spPr>
          <a:xfrm>
            <a:off x="0" y="3429000"/>
            <a:ext cx="1403648"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八角星形 6"/>
          <p:cNvSpPr/>
          <p:nvPr/>
        </p:nvSpPr>
        <p:spPr>
          <a:xfrm>
            <a:off x="1012274" y="3320988"/>
            <a:ext cx="576064" cy="504056"/>
          </a:xfrm>
          <a:prstGeom prst="star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rgbClr val="FF0000"/>
                </a:solidFill>
              </a:rPr>
              <a:t>1</a:t>
            </a:r>
            <a:endParaRPr lang="zh-TW" altLang="en-US" dirty="0">
              <a:solidFill>
                <a:srgbClr val="FF0000"/>
              </a:solidFill>
            </a:endParaRPr>
          </a:p>
        </p:txBody>
      </p:sp>
      <p:sp>
        <p:nvSpPr>
          <p:cNvPr id="9" name="八角星形 8"/>
          <p:cNvSpPr/>
          <p:nvPr/>
        </p:nvSpPr>
        <p:spPr>
          <a:xfrm>
            <a:off x="6084168" y="5157192"/>
            <a:ext cx="576064" cy="504056"/>
          </a:xfrm>
          <a:prstGeom prst="star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FF0000"/>
                </a:solidFill>
              </a:rPr>
              <a:t>2</a:t>
            </a:r>
            <a:endParaRPr lang="zh-TW" altLang="en-US" dirty="0">
              <a:solidFill>
                <a:srgbClr val="FF0000"/>
              </a:solidFill>
            </a:endParaRPr>
          </a:p>
        </p:txBody>
      </p:sp>
      <p:sp>
        <p:nvSpPr>
          <p:cNvPr id="8" name="矩形 7"/>
          <p:cNvSpPr/>
          <p:nvPr/>
        </p:nvSpPr>
        <p:spPr>
          <a:xfrm>
            <a:off x="5499390" y="5684181"/>
            <a:ext cx="3168352" cy="1008112"/>
          </a:xfrm>
          <a:prstGeom prst="rect">
            <a:avLst/>
          </a:prstGeom>
          <a:solidFill>
            <a:srgbClr val="ED7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latin typeface="微軟正黑體" panose="020B0604030504040204" pitchFamily="34" charset="-120"/>
                <a:ea typeface="微軟正黑體" panose="020B0604030504040204" pitchFamily="34" charset="-120"/>
              </a:rPr>
              <a:t>注意：系統預設為一式二份</a:t>
            </a:r>
            <a:r>
              <a:rPr lang="en-US" altLang="zh-TW" b="1" dirty="0" smtClean="0">
                <a:latin typeface="微軟正黑體" panose="020B0604030504040204" pitchFamily="34" charset="-120"/>
                <a:ea typeface="微軟正黑體" panose="020B0604030504040204" pitchFamily="34" charset="-120"/>
              </a:rPr>
              <a:t>A4</a:t>
            </a:r>
            <a:r>
              <a:rPr lang="zh-TW" altLang="en-US" b="1" dirty="0" smtClean="0">
                <a:latin typeface="微軟正黑體" panose="020B0604030504040204" pitchFamily="34" charset="-120"/>
                <a:ea typeface="微軟正黑體" panose="020B0604030504040204" pitchFamily="34" charset="-120"/>
              </a:rPr>
              <a:t>大小的授權書</a:t>
            </a:r>
            <a:endParaRPr lang="zh-TW" altLang="en-US"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473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332656"/>
            <a:ext cx="8373616" cy="990600"/>
          </a:xfrm>
        </p:spPr>
        <p:txBody>
          <a:bodyPr>
            <a:normAutofit fontScale="90000"/>
          </a:bodyPr>
          <a:lstStyle/>
          <a:p>
            <a:r>
              <a:rPr lang="zh-TW" altLang="en-US" dirty="0" smtClean="0">
                <a:solidFill>
                  <a:srgbClr val="FF0000"/>
                </a:solidFill>
                <a:latin typeface="微軟正黑體" panose="020B0604030504040204" pitchFamily="34" charset="-120"/>
                <a:ea typeface="微軟正黑體" panose="020B0604030504040204" pitchFamily="34" charset="-120"/>
              </a:rPr>
              <a:t>博碩士論文電子檔案上網授權書範例</a:t>
            </a:r>
            <a:endParaRPr lang="zh-TW" altLang="en-US" dirty="0">
              <a:solidFill>
                <a:srgbClr val="FF0000"/>
              </a:solidFill>
              <a:latin typeface="微軟正黑體" panose="020B0604030504040204" pitchFamily="34" charset="-120"/>
              <a:ea typeface="微軟正黑體" panose="020B0604030504040204" pitchFamily="34" charset="-120"/>
            </a:endParaRPr>
          </a:p>
        </p:txBody>
      </p:sp>
      <p:pic>
        <p:nvPicPr>
          <p:cNvPr id="5" name="內容版面配置區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26657" y="1600201"/>
            <a:ext cx="4490686" cy="4525433"/>
          </a:xfrm>
          <a:ln w="34925">
            <a:solidFill>
              <a:srgbClr val="00B050"/>
            </a:solidFill>
          </a:ln>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54</a:t>
            </a:fld>
            <a:endParaRPr lang="zh-TW" altLang="en-US"/>
          </a:p>
        </p:txBody>
      </p:sp>
      <p:sp>
        <p:nvSpPr>
          <p:cNvPr id="6" name="向下箭號圖說文字 5"/>
          <p:cNvSpPr/>
          <p:nvPr/>
        </p:nvSpPr>
        <p:spPr>
          <a:xfrm>
            <a:off x="2051720" y="3140968"/>
            <a:ext cx="2672763" cy="1656184"/>
          </a:xfrm>
          <a:prstGeom prst="downArrowCallout">
            <a:avLst>
              <a:gd name="adj1" fmla="val 13753"/>
              <a:gd name="adj2" fmla="val 18354"/>
              <a:gd name="adj3" fmla="val 17843"/>
              <a:gd name="adj4" fmla="val 6497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研究生本人親自簽名，</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algn="ctr"/>
            <a:r>
              <a:rPr lang="zh-TW" altLang="en-US" b="1" dirty="0" smtClean="0">
                <a:solidFill>
                  <a:srgbClr val="FF0000"/>
                </a:solidFill>
                <a:latin typeface="微軟正黑體" panose="020B0604030504040204" pitchFamily="34" charset="-120"/>
                <a:ea typeface="微軟正黑體" panose="020B0604030504040204" pitchFamily="34" charset="-120"/>
              </a:rPr>
              <a:t>請勿為了方便請人代簽，以免觸法</a:t>
            </a:r>
            <a:r>
              <a:rPr lang="en-US" altLang="zh-TW" b="1" dirty="0" smtClean="0">
                <a:solidFill>
                  <a:srgbClr val="FF0000"/>
                </a:solidFill>
                <a:latin typeface="微軟正黑體" panose="020B0604030504040204" pitchFamily="34" charset="-120"/>
                <a:ea typeface="微軟正黑體" panose="020B0604030504040204" pitchFamily="34" charset="-120"/>
              </a:rPr>
              <a:t>(</a:t>
            </a:r>
            <a:r>
              <a:rPr lang="zh-TW" altLang="en-US" b="1" dirty="0" smtClean="0">
                <a:solidFill>
                  <a:srgbClr val="FF0000"/>
                </a:solidFill>
                <a:latin typeface="微軟正黑體" panose="020B0604030504040204" pitchFamily="34" charset="-120"/>
                <a:ea typeface="微軟正黑體" panose="020B0604030504040204" pitchFamily="34" charset="-120"/>
              </a:rPr>
              <a:t>偽造文書</a:t>
            </a:r>
            <a:r>
              <a:rPr lang="en-US" altLang="zh-TW" b="1" dirty="0" smtClean="0">
                <a:solidFill>
                  <a:srgbClr val="FF0000"/>
                </a:solidFill>
                <a:latin typeface="微軟正黑體" panose="020B0604030504040204" pitchFamily="34" charset="-120"/>
                <a:ea typeface="微軟正黑體" panose="020B0604030504040204" pitchFamily="34" charset="-120"/>
              </a:rPr>
              <a:t>)</a:t>
            </a:r>
            <a:r>
              <a:rPr lang="zh-TW" altLang="en-US" b="1" dirty="0" smtClean="0">
                <a:solidFill>
                  <a:srgbClr val="FF0000"/>
                </a:solidFill>
                <a:latin typeface="微軟正黑體" panose="020B0604030504040204" pitchFamily="34" charset="-120"/>
                <a:ea typeface="微軟正黑體" panose="020B0604030504040204" pitchFamily="34" charset="-120"/>
              </a:rPr>
              <a:t>。</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4149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yunerh\Desktop\建檔流程表.jpg"/>
          <p:cNvPicPr>
            <a:picLocks noChangeAspect="1" noChangeArrowheads="1"/>
          </p:cNvPicPr>
          <p:nvPr/>
        </p:nvPicPr>
        <p:blipFill rotWithShape="1">
          <a:blip r:embed="rId2">
            <a:extLst>
              <a:ext uri="{28A0092B-C50C-407E-A947-70E740481C1C}">
                <a14:useLocalDpi xmlns:a14="http://schemas.microsoft.com/office/drawing/2010/main" val="0"/>
              </a:ext>
            </a:extLst>
          </a:blip>
          <a:srcRect b="4287"/>
          <a:stretch/>
        </p:blipFill>
        <p:spPr bwMode="auto">
          <a:xfrm>
            <a:off x="424" y="0"/>
            <a:ext cx="8604447" cy="6862987"/>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55</a:t>
            </a:fld>
            <a:endParaRPr lang="zh-TW" altLang="en-US"/>
          </a:p>
        </p:txBody>
      </p:sp>
      <p:sp>
        <p:nvSpPr>
          <p:cNvPr id="6" name="向右箭號 5"/>
          <p:cNvSpPr/>
          <p:nvPr/>
        </p:nvSpPr>
        <p:spPr>
          <a:xfrm rot="5400000">
            <a:off x="3153784" y="3900875"/>
            <a:ext cx="1098419" cy="44270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2483768" y="4869161"/>
            <a:ext cx="2448272" cy="10801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剪去並圓角化單一角落矩形 7"/>
          <p:cNvSpPr/>
          <p:nvPr/>
        </p:nvSpPr>
        <p:spPr>
          <a:xfrm>
            <a:off x="2573127" y="4453144"/>
            <a:ext cx="571504" cy="380560"/>
          </a:xfrm>
          <a:prstGeom prst="snipRoundRect">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tx1"/>
                </a:solidFill>
                <a:latin typeface="微軟正黑體" pitchFamily="34" charset="-120"/>
                <a:ea typeface="微軟正黑體" pitchFamily="34" charset="-120"/>
              </a:rPr>
              <a:t>四</a:t>
            </a:r>
            <a:endParaRPr lang="en-US" altLang="zh-TW" b="1" dirty="0" smtClean="0">
              <a:solidFill>
                <a:srgbClr val="FF0000"/>
              </a:solidFill>
              <a:latin typeface="微軟正黑體" pitchFamily="34" charset="-120"/>
              <a:ea typeface="微軟正黑體" pitchFamily="34" charset="-120"/>
            </a:endParaRPr>
          </a:p>
        </p:txBody>
      </p:sp>
      <p:sp>
        <p:nvSpPr>
          <p:cNvPr id="9" name="圓角矩形圖說文字 8"/>
          <p:cNvSpPr/>
          <p:nvPr/>
        </p:nvSpPr>
        <p:spPr>
          <a:xfrm>
            <a:off x="2558871" y="6044998"/>
            <a:ext cx="2265840" cy="576064"/>
          </a:xfrm>
          <a:prstGeom prst="wedgeRoundRectCallout">
            <a:avLst>
              <a:gd name="adj1" fmla="val 26909"/>
              <a:gd name="adj2" fmla="val 50156"/>
              <a:gd name="adj3" fmla="val 16667"/>
            </a:avLst>
          </a:prstGeom>
          <a:solidFill>
            <a:srgbClr val="FFFF99"/>
          </a:solidFill>
          <a:ln>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smtClean="0">
                <a:solidFill>
                  <a:schemeClr val="tx1"/>
                </a:solidFill>
                <a:latin typeface="微軟正黑體" pitchFamily="34" charset="-120"/>
                <a:ea typeface="微軟正黑體" pitchFamily="34" charset="-120"/>
              </a:rPr>
              <a:t>若您列印紙本論文的電子檔要從此系統下載，請記得要加上審定書到紙本論文內。</a:t>
            </a:r>
            <a:endParaRPr lang="zh-TW" altLang="en-US" sz="1200" b="1" dirty="0">
              <a:solidFill>
                <a:schemeClr val="tx1"/>
              </a:solidFill>
              <a:latin typeface="微軟正黑體" pitchFamily="34" charset="-120"/>
              <a:ea typeface="微軟正黑體" pitchFamily="34" charset="-120"/>
            </a:endParaRPr>
          </a:p>
        </p:txBody>
      </p:sp>
    </p:spTree>
    <p:extLst>
      <p:ext uri="{BB962C8B-B14F-4D97-AF65-F5344CB8AC3E}">
        <p14:creationId xmlns:p14="http://schemas.microsoft.com/office/powerpoint/2010/main" val="181164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par>
                          <p:cTn id="11" fill="hold">
                            <p:stCondLst>
                              <p:cond delay="500"/>
                            </p:stCondLst>
                            <p:childTnLst>
                              <p:par>
                                <p:cTn id="12" presetID="4" presetClass="entr" presetSubtype="16"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ox(i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a:xfrm>
            <a:off x="179512" y="332656"/>
            <a:ext cx="8712968" cy="1239416"/>
          </a:xfrm>
        </p:spPr>
        <p:txBody>
          <a:bodyPr>
            <a:normAutofit fontScale="90000"/>
          </a:bodyPr>
          <a:lstStyle/>
          <a:p>
            <a:pPr algn="ctr"/>
            <a:r>
              <a:rPr lang="en-US" altLang="zh-TW" dirty="0" smtClean="0">
                <a:solidFill>
                  <a:srgbClr val="FF0000"/>
                </a:solidFill>
                <a:latin typeface="微軟正黑體" panose="020B0604030504040204" pitchFamily="34" charset="-120"/>
                <a:ea typeface="微軟正黑體" panose="020B0604030504040204" pitchFamily="34" charset="-120"/>
              </a:rPr>
              <a:t>2</a:t>
            </a:r>
            <a:r>
              <a:rPr lang="zh-TW" altLang="en-US" dirty="0" smtClean="0">
                <a:solidFill>
                  <a:srgbClr val="FF0000"/>
                </a:solidFill>
                <a:latin typeface="微軟正黑體" panose="020B0604030504040204" pitchFamily="34" charset="-120"/>
                <a:ea typeface="微軟正黑體" panose="020B0604030504040204" pitchFamily="34" charset="-120"/>
              </a:rPr>
              <a:t>本精裝紙本論文</a:t>
            </a:r>
            <a:r>
              <a:rPr lang="en-US" altLang="zh-TW" dirty="0" smtClean="0">
                <a:solidFill>
                  <a:srgbClr val="FF0000"/>
                </a:solidFill>
                <a:latin typeface="微軟正黑體" panose="020B0604030504040204" pitchFamily="34" charset="-120"/>
                <a:ea typeface="微軟正黑體" panose="020B0604030504040204" pitchFamily="34" charset="-120"/>
              </a:rPr>
              <a:t>+</a:t>
            </a:r>
            <a:br>
              <a:rPr lang="en-US" altLang="zh-TW" dirty="0" smtClean="0">
                <a:solidFill>
                  <a:srgbClr val="FF0000"/>
                </a:solidFill>
                <a:latin typeface="微軟正黑體" panose="020B0604030504040204" pitchFamily="34" charset="-120"/>
                <a:ea typeface="微軟正黑體" panose="020B0604030504040204" pitchFamily="34" charset="-120"/>
              </a:rPr>
            </a:br>
            <a:r>
              <a:rPr lang="en-US" altLang="zh-TW" dirty="0" smtClean="0">
                <a:solidFill>
                  <a:srgbClr val="FF0000"/>
                </a:solidFill>
                <a:latin typeface="微軟正黑體" panose="020B0604030504040204" pitchFamily="34" charset="-120"/>
                <a:ea typeface="微軟正黑體" panose="020B0604030504040204" pitchFamily="34" charset="-120"/>
              </a:rPr>
              <a:t>2</a:t>
            </a:r>
            <a:r>
              <a:rPr lang="zh-TW" altLang="en-US" dirty="0" smtClean="0">
                <a:solidFill>
                  <a:srgbClr val="FF0000"/>
                </a:solidFill>
                <a:latin typeface="微軟正黑體" panose="020B0604030504040204" pitchFamily="34" charset="-120"/>
                <a:ea typeface="微軟正黑體" panose="020B0604030504040204" pitchFamily="34" charset="-120"/>
              </a:rPr>
              <a:t>張電子檔案上網授權書</a:t>
            </a:r>
            <a:r>
              <a:rPr lang="en-US" altLang="zh-TW" dirty="0" smtClean="0">
                <a:solidFill>
                  <a:srgbClr val="FF0000"/>
                </a:solidFill>
                <a:latin typeface="微軟正黑體" panose="020B0604030504040204" pitchFamily="34" charset="-120"/>
                <a:ea typeface="微軟正黑體" panose="020B0604030504040204" pitchFamily="34" charset="-120"/>
              </a:rPr>
              <a:t/>
            </a:r>
            <a:br>
              <a:rPr lang="en-US" altLang="zh-TW" dirty="0" smtClean="0">
                <a:solidFill>
                  <a:srgbClr val="FF0000"/>
                </a:solidFill>
                <a:latin typeface="微軟正黑體" panose="020B0604030504040204" pitchFamily="34" charset="-120"/>
                <a:ea typeface="微軟正黑體" panose="020B0604030504040204" pitchFamily="34" charset="-120"/>
              </a:rPr>
            </a:br>
            <a:r>
              <a:rPr lang="zh-TW" altLang="en-US" sz="2400" dirty="0" smtClean="0">
                <a:solidFill>
                  <a:srgbClr val="0070C0"/>
                </a:solidFill>
                <a:latin typeface="微軟正黑體" panose="020B0604030504040204" pitchFamily="34" charset="-120"/>
                <a:ea typeface="微軟正黑體" panose="020B0604030504040204" pitchFamily="34" charset="-120"/>
              </a:rPr>
              <a:t>跑離校時連同離校單一起送至圖書館一樓參考諮詢台</a:t>
            </a:r>
            <a:endParaRPr lang="zh-TW" altLang="en-US" sz="2400" dirty="0">
              <a:solidFill>
                <a:srgbClr val="0070C0"/>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DE6A649C-EF85-489C-AD80-E31BA389DF28}" type="slidenum">
              <a:rPr lang="zh-TW" altLang="en-US" smtClean="0"/>
              <a:pPr/>
              <a:t>56</a:t>
            </a:fld>
            <a:endParaRPr lang="zh-TW" altLang="en-US"/>
          </a:p>
        </p:txBody>
      </p:sp>
      <p:pic>
        <p:nvPicPr>
          <p:cNvPr id="1026" name="Picture 2" descr="C:\Users\aniro\Desktop\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655" y="1844824"/>
            <a:ext cx="5682208" cy="4261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93112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260648"/>
            <a:ext cx="8229600" cy="990600"/>
          </a:xfrm>
        </p:spPr>
        <p:txBody>
          <a:bodyPr>
            <a:normAutofit/>
          </a:bodyPr>
          <a:lstStyle/>
          <a:p>
            <a:pPr algn="ctr"/>
            <a:r>
              <a:rPr lang="zh-TW" altLang="en-US" b="1" dirty="0" smtClean="0">
                <a:solidFill>
                  <a:srgbClr val="FF0000"/>
                </a:solidFill>
                <a:latin typeface="微軟正黑體" pitchFamily="34" charset="-120"/>
                <a:ea typeface="微軟正黑體" pitchFamily="34" charset="-120"/>
                <a:sym typeface="Wingdings" pitchFamily="2" charset="2"/>
              </a:rPr>
              <a:t>「紙</a:t>
            </a:r>
            <a:r>
              <a:rPr lang="zh-TW" altLang="en-US" b="1" dirty="0">
                <a:solidFill>
                  <a:srgbClr val="FF0000"/>
                </a:solidFill>
                <a:latin typeface="微軟正黑體" pitchFamily="34" charset="-120"/>
                <a:ea typeface="微軟正黑體" pitchFamily="34" charset="-120"/>
                <a:sym typeface="Wingdings" pitchFamily="2" charset="2"/>
              </a:rPr>
              <a:t>本</a:t>
            </a:r>
            <a:r>
              <a:rPr lang="zh-TW" altLang="en-US" b="1" dirty="0" smtClean="0">
                <a:solidFill>
                  <a:srgbClr val="FF0000"/>
                </a:solidFill>
                <a:latin typeface="微軟正黑體" pitchFamily="34" charset="-120"/>
                <a:ea typeface="微軟正黑體" pitchFamily="34" charset="-120"/>
                <a:sym typeface="Wingdings" pitchFamily="2" charset="2"/>
              </a:rPr>
              <a:t>論文」所</a:t>
            </a:r>
            <a:r>
              <a:rPr lang="zh-TW" altLang="en-US" b="1" dirty="0">
                <a:solidFill>
                  <a:srgbClr val="FF0000"/>
                </a:solidFill>
                <a:latin typeface="微軟正黑體" pitchFamily="34" charset="-120"/>
                <a:ea typeface="微軟正黑體" pitchFamily="34" charset="-120"/>
                <a:sym typeface="Wingdings" pitchFamily="2" charset="2"/>
              </a:rPr>
              <a:t>需之</a:t>
            </a:r>
            <a:r>
              <a:rPr lang="zh-TW" altLang="en-US" b="1" dirty="0" smtClean="0">
                <a:solidFill>
                  <a:srgbClr val="FF0000"/>
                </a:solidFill>
                <a:latin typeface="微軟正黑體" pitchFamily="34" charset="-120"/>
                <a:ea typeface="微軟正黑體" pitchFamily="34" charset="-120"/>
                <a:sym typeface="Wingdings" pitchFamily="2" charset="2"/>
              </a:rPr>
              <a:t>項目</a:t>
            </a:r>
            <a:endParaRPr lang="zh-TW" altLang="en-US" dirty="0">
              <a:solidFill>
                <a:srgbClr val="FF0000"/>
              </a:solidFill>
            </a:endParaRP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57</a:t>
            </a:fld>
            <a:endParaRPr lang="zh-TW" altLang="en-US"/>
          </a:p>
        </p:txBody>
      </p:sp>
      <p:sp>
        <p:nvSpPr>
          <p:cNvPr id="6" name="矩形 5"/>
          <p:cNvSpPr/>
          <p:nvPr/>
        </p:nvSpPr>
        <p:spPr>
          <a:xfrm>
            <a:off x="1187624" y="1412776"/>
            <a:ext cx="6660232" cy="5016758"/>
          </a:xfrm>
          <a:prstGeom prst="rect">
            <a:avLst/>
          </a:prstGeom>
        </p:spPr>
        <p:txBody>
          <a:bodyPr wrap="square">
            <a:spAutoFit/>
          </a:bodyPr>
          <a:lstStyle/>
          <a:p>
            <a:pPr marL="180975" indent="-180975"/>
            <a:r>
              <a:rPr lang="en-US" altLang="zh-TW" dirty="0" smtClean="0">
                <a:latin typeface="微軟正黑體" pitchFamily="34" charset="-120"/>
                <a:ea typeface="微軟正黑體" pitchFamily="34" charset="-120"/>
              </a:rPr>
              <a:t>‧</a:t>
            </a:r>
            <a:r>
              <a:rPr lang="zh-TW" altLang="en-US" dirty="0">
                <a:latin typeface="微軟正黑體" pitchFamily="34" charset="-120"/>
                <a:ea typeface="微軟正黑體" pitchFamily="34" charset="-120"/>
              </a:rPr>
              <a:t>    </a:t>
            </a:r>
            <a:r>
              <a:rPr lang="zh-TW" altLang="en-US" sz="2000" dirty="0" smtClean="0">
                <a:latin typeface="微軟正黑體" pitchFamily="34" charset="-120"/>
                <a:ea typeface="微軟正黑體" pitchFamily="34" charset="-120"/>
              </a:rPr>
              <a:t>封面</a:t>
            </a:r>
            <a:endParaRPr lang="zh-TW" altLang="en-US" sz="2000" dirty="0">
              <a:latin typeface="微軟正黑體" pitchFamily="34" charset="-120"/>
              <a:ea typeface="微軟正黑體" pitchFamily="34" charset="-120"/>
            </a:endParaRP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書名頁  </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a:t>
            </a:r>
            <a:r>
              <a:rPr lang="en-US" altLang="zh-TW" sz="2000" dirty="0" smtClean="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謝誌或序言</a:t>
            </a:r>
            <a:r>
              <a:rPr lang="en-US" altLang="zh-TW" sz="2000" dirty="0">
                <a:latin typeface="微軟正黑體" pitchFamily="34" charset="-120"/>
                <a:ea typeface="微軟正黑體" pitchFamily="34" charset="-120"/>
              </a:rPr>
              <a:t>)</a:t>
            </a:r>
            <a:endParaRPr lang="zh-TW" altLang="en-US" sz="2000" dirty="0">
              <a:latin typeface="微軟正黑體" pitchFamily="34" charset="-120"/>
              <a:ea typeface="微軟正黑體" pitchFamily="34" charset="-120"/>
            </a:endParaRP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a:t>
            </a:r>
            <a:r>
              <a:rPr lang="zh-TW" altLang="en-US" sz="2000" b="1" dirty="0">
                <a:solidFill>
                  <a:srgbClr val="FF0000"/>
                </a:solidFill>
                <a:latin typeface="微軟正黑體" pitchFamily="34" charset="-120"/>
                <a:ea typeface="微軟正黑體" pitchFamily="34" charset="-120"/>
              </a:rPr>
              <a:t>指導教授與口試委員審定書</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中文</a:t>
            </a:r>
            <a:r>
              <a:rPr lang="zh-TW" altLang="en-US" sz="2000" dirty="0" smtClean="0">
                <a:latin typeface="微軟正黑體" pitchFamily="34" charset="-120"/>
                <a:ea typeface="微軟正黑體" pitchFamily="34" charset="-120"/>
              </a:rPr>
              <a:t>摘要及關鍵字</a:t>
            </a:r>
            <a:r>
              <a:rPr lang="zh-TW" altLang="en-US" sz="2000" dirty="0">
                <a:latin typeface="微軟正黑體" pitchFamily="34" charset="-120"/>
                <a:ea typeface="微軟正黑體" pitchFamily="34" charset="-120"/>
              </a:rPr>
              <a:t>    </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英文</a:t>
            </a:r>
            <a:r>
              <a:rPr lang="zh-TW" altLang="en-US" sz="2000" dirty="0" smtClean="0">
                <a:latin typeface="微軟正黑體" pitchFamily="34" charset="-120"/>
                <a:ea typeface="微軟正黑體" pitchFamily="34" charset="-120"/>
              </a:rPr>
              <a:t>摘要及關鍵字</a:t>
            </a:r>
            <a:r>
              <a:rPr lang="zh-TW" altLang="en-US" sz="2000" dirty="0">
                <a:latin typeface="微軟正黑體" pitchFamily="34" charset="-120"/>
                <a:ea typeface="微軟正黑體" pitchFamily="34" charset="-120"/>
              </a:rPr>
              <a:t> </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目錄  </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（圖目錄）  </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（表目錄）</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（符號說明）</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論文本文 </a:t>
            </a:r>
            <a:r>
              <a:rPr lang="en-US" altLang="zh-TW" sz="2000" dirty="0">
                <a:latin typeface="微軟正黑體" pitchFamily="34" charset="-120"/>
                <a:ea typeface="微軟正黑體" pitchFamily="34" charset="-120"/>
              </a:rPr>
              <a:t>- </a:t>
            </a:r>
            <a:r>
              <a:rPr lang="zh-TW" altLang="en-US" sz="2000" dirty="0">
                <a:latin typeface="微軟正黑體" pitchFamily="34" charset="-120"/>
                <a:ea typeface="微軟正黑體" pitchFamily="34" charset="-120"/>
              </a:rPr>
              <a:t>依章節順序  </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（圖表）  </a:t>
            </a:r>
          </a:p>
          <a:p>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    （附錄</a:t>
            </a:r>
            <a:r>
              <a:rPr lang="zh-TW" altLang="en-US"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endParaRPr lang="en-US" altLang="zh-TW" sz="2000" dirty="0">
              <a:latin typeface="微軟正黑體" pitchFamily="34" charset="-120"/>
              <a:ea typeface="微軟正黑體" pitchFamily="34" charset="-120"/>
            </a:endParaRPr>
          </a:p>
          <a:p>
            <a:r>
              <a:rPr lang="zh-TW" altLang="en-US" sz="2000" b="1" dirty="0">
                <a:solidFill>
                  <a:srgbClr val="00B050"/>
                </a:solidFill>
                <a:latin typeface="微軟正黑體" pitchFamily="34" charset="-120"/>
                <a:ea typeface="微軟正黑體" pitchFamily="34" charset="-120"/>
              </a:rPr>
              <a:t>註：有括號者表示</a:t>
            </a:r>
            <a:r>
              <a:rPr lang="en-US" altLang="zh-TW" sz="2000" b="1" dirty="0">
                <a:solidFill>
                  <a:srgbClr val="00B050"/>
                </a:solidFill>
                <a:latin typeface="微軟正黑體" pitchFamily="34" charset="-120"/>
                <a:ea typeface="微軟正黑體" pitchFamily="34" charset="-120"/>
                <a:sym typeface="Wingdings" pitchFamily="2" charset="2"/>
              </a:rPr>
              <a:t></a:t>
            </a:r>
            <a:r>
              <a:rPr lang="zh-TW" altLang="en-US" sz="2000" b="1" dirty="0">
                <a:solidFill>
                  <a:srgbClr val="00B050"/>
                </a:solidFill>
                <a:latin typeface="微軟正黑體" pitchFamily="34" charset="-120"/>
                <a:ea typeface="微軟正黑體" pitchFamily="34" charset="-120"/>
              </a:rPr>
              <a:t>若有此項則請提供。排列順序以各系規範為主，此順序僅供參考</a:t>
            </a:r>
            <a:endParaRPr lang="en-US" altLang="zh-TW" sz="2000" b="1" dirty="0">
              <a:solidFill>
                <a:srgbClr val="00B050"/>
              </a:solidFill>
              <a:latin typeface="微軟正黑體" pitchFamily="34" charset="-120"/>
              <a:ea typeface="微軟正黑體" pitchFamily="34" charset="-120"/>
            </a:endParaRPr>
          </a:p>
        </p:txBody>
      </p:sp>
      <p:sp>
        <p:nvSpPr>
          <p:cNvPr id="7" name="六角星形 6"/>
          <p:cNvSpPr/>
          <p:nvPr/>
        </p:nvSpPr>
        <p:spPr>
          <a:xfrm>
            <a:off x="4639106" y="2276872"/>
            <a:ext cx="630324" cy="518539"/>
          </a:xfrm>
          <a:prstGeom prst="star6">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200" b="1" dirty="0" smtClean="0">
                <a:solidFill>
                  <a:srgbClr val="FF0000"/>
                </a:solidFill>
                <a:latin typeface="微軟正黑體" panose="020B0604030504040204" pitchFamily="34" charset="-120"/>
                <a:ea typeface="微軟正黑體" panose="020B0604030504040204" pitchFamily="34" charset="-120"/>
              </a:rPr>
              <a:t>必備</a:t>
            </a:r>
            <a:endParaRPr lang="zh-TW" altLang="en-US" sz="1200"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2096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332656"/>
            <a:ext cx="8229600" cy="990600"/>
          </a:xfrm>
        </p:spPr>
        <p:txBody>
          <a:bodyPr>
            <a:normAutofit/>
          </a:bodyPr>
          <a:lstStyle/>
          <a:p>
            <a:pPr algn="ctr"/>
            <a:r>
              <a:rPr lang="zh-TW" altLang="en-US" dirty="0" smtClean="0">
                <a:solidFill>
                  <a:srgbClr val="FF0000"/>
                </a:solidFill>
                <a:latin typeface="微軟正黑體" panose="020B0604030504040204" pitchFamily="34" charset="-120"/>
                <a:ea typeface="微軟正黑體" panose="020B0604030504040204" pitchFamily="34" charset="-120"/>
              </a:rPr>
              <a:t>博碩士論文電子檔案上網授權書</a:t>
            </a:r>
            <a:endParaRPr lang="zh-TW" altLang="en-US" dirty="0">
              <a:solidFill>
                <a:srgbClr val="FF0000"/>
              </a:solidFill>
              <a:latin typeface="微軟正黑體" panose="020B0604030504040204" pitchFamily="34" charset="-120"/>
              <a:ea typeface="微軟正黑體" panose="020B0604030504040204" pitchFamily="34" charset="-120"/>
            </a:endParaRPr>
          </a:p>
        </p:txBody>
      </p:sp>
      <p:pic>
        <p:nvPicPr>
          <p:cNvPr id="5" name="內容版面配置區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26657" y="1600201"/>
            <a:ext cx="4490686" cy="4525433"/>
          </a:xfrm>
          <a:ln w="34925">
            <a:solidFill>
              <a:srgbClr val="00B050"/>
            </a:solidFill>
          </a:ln>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58</a:t>
            </a:fld>
            <a:endParaRPr lang="zh-TW" altLang="en-US"/>
          </a:p>
        </p:txBody>
      </p:sp>
      <p:sp>
        <p:nvSpPr>
          <p:cNvPr id="6" name="向下箭號圖說文字 5"/>
          <p:cNvSpPr/>
          <p:nvPr/>
        </p:nvSpPr>
        <p:spPr>
          <a:xfrm>
            <a:off x="3684207" y="4048472"/>
            <a:ext cx="2016224" cy="720080"/>
          </a:xfrm>
          <a:prstGeom prst="downArrowCallou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親自簽名</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
        <p:nvSpPr>
          <p:cNvPr id="3" name="流程圖: 替代處理程序 2"/>
          <p:cNvSpPr/>
          <p:nvPr/>
        </p:nvSpPr>
        <p:spPr>
          <a:xfrm>
            <a:off x="107504" y="2420888"/>
            <a:ext cx="2160240" cy="2520280"/>
          </a:xfrm>
          <a:prstGeom prst="flowChartAlternateProcess">
            <a:avLst/>
          </a:prstGeom>
          <a:solidFill>
            <a:srgbClr val="ED7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b="1" dirty="0" smtClean="0">
                <a:solidFill>
                  <a:schemeClr val="bg1"/>
                </a:solidFill>
                <a:latin typeface="微軟正黑體" pitchFamily="34" charset="-120"/>
                <a:ea typeface="微軟正黑體" pitchFamily="34" charset="-120"/>
              </a:rPr>
              <a:t>1</a:t>
            </a:r>
            <a:r>
              <a:rPr lang="zh-TW" altLang="en-US" b="1" dirty="0" smtClean="0">
                <a:solidFill>
                  <a:schemeClr val="bg1"/>
                </a:solidFill>
                <a:latin typeface="微軟正黑體" pitchFamily="34" charset="-120"/>
                <a:ea typeface="微軟正黑體" pitchFamily="34" charset="-120"/>
              </a:rPr>
              <a:t>、印</a:t>
            </a:r>
            <a:r>
              <a:rPr lang="zh-TW" altLang="en-US" b="1" dirty="0">
                <a:solidFill>
                  <a:schemeClr val="bg1"/>
                </a:solidFill>
                <a:latin typeface="微軟正黑體" pitchFamily="34" charset="-120"/>
                <a:ea typeface="微軟正黑體" pitchFamily="34" charset="-120"/>
              </a:rPr>
              <a:t>出的</a:t>
            </a:r>
            <a:r>
              <a:rPr lang="en-US" altLang="zh-TW" b="1" dirty="0">
                <a:solidFill>
                  <a:schemeClr val="bg1"/>
                </a:solidFill>
                <a:latin typeface="微軟正黑體" pitchFamily="34" charset="-120"/>
                <a:ea typeface="微軟正黑體" pitchFamily="34" charset="-120"/>
              </a:rPr>
              <a:t>2</a:t>
            </a:r>
            <a:r>
              <a:rPr lang="zh-TW" altLang="en-US" b="1" dirty="0">
                <a:solidFill>
                  <a:schemeClr val="bg1"/>
                </a:solidFill>
                <a:latin typeface="微軟正黑體" pitchFamily="34" charset="-120"/>
                <a:ea typeface="微軟正黑體" pitchFamily="34" charset="-120"/>
              </a:rPr>
              <a:t>張電子論文授權書</a:t>
            </a:r>
            <a:r>
              <a:rPr lang="zh-TW" altLang="en-US" b="1" dirty="0" smtClean="0">
                <a:solidFill>
                  <a:schemeClr val="bg1"/>
                </a:solidFill>
                <a:latin typeface="微軟正黑體" pitchFamily="34" charset="-120"/>
                <a:ea typeface="微軟正黑體" pitchFamily="34" charset="-120"/>
              </a:rPr>
              <a:t>上「簽名</a:t>
            </a:r>
            <a:r>
              <a:rPr lang="en-US" altLang="zh-TW" b="1" dirty="0" smtClean="0">
                <a:solidFill>
                  <a:schemeClr val="bg1"/>
                </a:solidFill>
                <a:latin typeface="微軟正黑體" pitchFamily="34" charset="-120"/>
                <a:ea typeface="微軟正黑體" pitchFamily="34" charset="-120"/>
              </a:rPr>
              <a:t>+</a:t>
            </a:r>
            <a:r>
              <a:rPr lang="zh-TW" altLang="en-US" b="1" dirty="0" smtClean="0">
                <a:solidFill>
                  <a:schemeClr val="bg1"/>
                </a:solidFill>
                <a:latin typeface="微軟正黑體" pitchFamily="34" charset="-120"/>
                <a:ea typeface="微軟正黑體" pitchFamily="34" charset="-120"/>
              </a:rPr>
              <a:t>日期」</a:t>
            </a:r>
            <a:endParaRPr lang="en-US" altLang="zh-TW" b="1" dirty="0" smtClean="0">
              <a:solidFill>
                <a:schemeClr val="bg1"/>
              </a:solidFill>
              <a:latin typeface="微軟正黑體" pitchFamily="34" charset="-120"/>
              <a:ea typeface="微軟正黑體" pitchFamily="34" charset="-120"/>
            </a:endParaRPr>
          </a:p>
          <a:p>
            <a:endParaRPr lang="en-US" altLang="zh-TW" b="1" dirty="0">
              <a:solidFill>
                <a:schemeClr val="bg1"/>
              </a:solidFill>
              <a:latin typeface="微軟正黑體" pitchFamily="34" charset="-120"/>
              <a:ea typeface="微軟正黑體" pitchFamily="34" charset="-120"/>
            </a:endParaRPr>
          </a:p>
          <a:p>
            <a:r>
              <a:rPr lang="en-US" altLang="zh-TW" b="1" dirty="0" smtClean="0">
                <a:solidFill>
                  <a:schemeClr val="bg1"/>
                </a:solidFill>
                <a:latin typeface="微軟正黑體" pitchFamily="34" charset="-120"/>
                <a:ea typeface="微軟正黑體" pitchFamily="34" charset="-120"/>
              </a:rPr>
              <a:t>2</a:t>
            </a:r>
            <a:r>
              <a:rPr lang="zh-TW" altLang="en-US" b="1" dirty="0" smtClean="0">
                <a:solidFill>
                  <a:schemeClr val="bg1"/>
                </a:solidFill>
                <a:latin typeface="微軟正黑體" pitchFamily="34" charset="-120"/>
                <a:ea typeface="微軟正黑體" pitchFamily="34" charset="-120"/>
              </a:rPr>
              <a:t>、辦</a:t>
            </a:r>
            <a:r>
              <a:rPr lang="zh-TW" altLang="en-US" b="1" dirty="0">
                <a:solidFill>
                  <a:schemeClr val="bg1"/>
                </a:solidFill>
                <a:latin typeface="微軟正黑體" pitchFamily="34" charset="-120"/>
                <a:ea typeface="微軟正黑體" pitchFamily="34" charset="-120"/>
              </a:rPr>
              <a:t>離校</a:t>
            </a:r>
            <a:r>
              <a:rPr lang="zh-TW" altLang="en-US" b="1" dirty="0" smtClean="0">
                <a:solidFill>
                  <a:schemeClr val="bg1"/>
                </a:solidFill>
                <a:latin typeface="微軟正黑體" pitchFamily="34" charset="-120"/>
                <a:ea typeface="微軟正黑體" pitchFamily="34" charset="-120"/>
              </a:rPr>
              <a:t>時</a:t>
            </a:r>
            <a:r>
              <a:rPr lang="en-US" altLang="zh-TW" b="1" dirty="0" smtClean="0">
                <a:solidFill>
                  <a:schemeClr val="bg1"/>
                </a:solidFill>
                <a:latin typeface="微軟正黑體" pitchFamily="34" charset="-120"/>
                <a:ea typeface="微軟正黑體" pitchFamily="34" charset="-120"/>
              </a:rPr>
              <a:t>, </a:t>
            </a:r>
            <a:r>
              <a:rPr lang="zh-TW" altLang="en-US" b="1" dirty="0" smtClean="0">
                <a:solidFill>
                  <a:schemeClr val="bg1"/>
                </a:solidFill>
                <a:latin typeface="微軟正黑體" pitchFamily="34" charset="-120"/>
                <a:ea typeface="微軟正黑體" pitchFamily="34" charset="-120"/>
              </a:rPr>
              <a:t>連同「</a:t>
            </a:r>
            <a:r>
              <a:rPr lang="en-US" altLang="zh-TW" b="1" dirty="0" smtClean="0">
                <a:solidFill>
                  <a:schemeClr val="bg1"/>
                </a:solidFill>
                <a:latin typeface="微軟正黑體" pitchFamily="34" charset="-120"/>
                <a:ea typeface="微軟正黑體" pitchFamily="34" charset="-120"/>
              </a:rPr>
              <a:t>2</a:t>
            </a:r>
            <a:r>
              <a:rPr lang="zh-TW" altLang="en-US" b="1" dirty="0">
                <a:solidFill>
                  <a:schemeClr val="bg1"/>
                </a:solidFill>
                <a:latin typeface="微軟正黑體" pitchFamily="34" charset="-120"/>
                <a:ea typeface="微軟正黑體" pitchFamily="34" charset="-120"/>
              </a:rPr>
              <a:t>本紙本</a:t>
            </a:r>
            <a:r>
              <a:rPr lang="zh-TW" altLang="en-US" b="1" dirty="0" smtClean="0">
                <a:solidFill>
                  <a:schemeClr val="bg1"/>
                </a:solidFill>
                <a:latin typeface="微軟正黑體" pitchFamily="34" charset="-120"/>
                <a:ea typeface="微軟正黑體" pitchFamily="34" charset="-120"/>
              </a:rPr>
              <a:t>論文」一起</a:t>
            </a:r>
            <a:r>
              <a:rPr lang="zh-TW" altLang="en-US" b="1" dirty="0">
                <a:solidFill>
                  <a:schemeClr val="bg1"/>
                </a:solidFill>
                <a:latin typeface="微軟正黑體" pitchFamily="34" charset="-120"/>
                <a:ea typeface="微軟正黑體" pitchFamily="34" charset="-120"/>
              </a:rPr>
              <a:t>交</a:t>
            </a:r>
            <a:r>
              <a:rPr lang="en-US" altLang="zh-TW" b="1" dirty="0">
                <a:solidFill>
                  <a:schemeClr val="bg1"/>
                </a:solidFill>
                <a:latin typeface="微軟正黑體" pitchFamily="34" charset="-120"/>
                <a:ea typeface="微軟正黑體" pitchFamily="34" charset="-120"/>
              </a:rPr>
              <a:t>1F</a:t>
            </a:r>
            <a:r>
              <a:rPr lang="zh-TW" altLang="en-US" b="1" dirty="0">
                <a:solidFill>
                  <a:schemeClr val="bg1"/>
                </a:solidFill>
                <a:latin typeface="微軟正黑體" pitchFamily="34" charset="-120"/>
                <a:ea typeface="微軟正黑體" pitchFamily="34" charset="-120"/>
              </a:rPr>
              <a:t>參考諮詢</a:t>
            </a:r>
            <a:r>
              <a:rPr lang="zh-TW" altLang="en-US" b="1" dirty="0" smtClean="0">
                <a:solidFill>
                  <a:schemeClr val="bg1"/>
                </a:solidFill>
                <a:latin typeface="微軟正黑體" pitchFamily="34" charset="-120"/>
                <a:ea typeface="微軟正黑體" pitchFamily="34" charset="-120"/>
              </a:rPr>
              <a:t>台</a:t>
            </a:r>
            <a:endParaRPr lang="zh-TW" altLang="en-US" b="1" dirty="0">
              <a:solidFill>
                <a:schemeClr val="bg1"/>
              </a:solidFill>
              <a:latin typeface="微軟正黑體" pitchFamily="34" charset="-120"/>
              <a:ea typeface="微軟正黑體" pitchFamily="34" charset="-120"/>
            </a:endParaRPr>
          </a:p>
        </p:txBody>
      </p:sp>
      <p:sp>
        <p:nvSpPr>
          <p:cNvPr id="7" name="矩形 6"/>
          <p:cNvSpPr/>
          <p:nvPr/>
        </p:nvSpPr>
        <p:spPr>
          <a:xfrm>
            <a:off x="1043608" y="1136937"/>
            <a:ext cx="6984776" cy="707886"/>
          </a:xfrm>
          <a:prstGeom prst="rect">
            <a:avLst/>
          </a:prstGeom>
          <a:solidFill>
            <a:srgbClr val="FFFF99"/>
          </a:solidFill>
        </p:spPr>
        <p:txBody>
          <a:bodyPr wrap="square">
            <a:spAutoFit/>
          </a:bodyPr>
          <a:lstStyle/>
          <a:p>
            <a:r>
              <a:rPr lang="zh-TW" altLang="en-US" sz="4000" b="1" dirty="0" smtClean="0">
                <a:solidFill>
                  <a:srgbClr val="FF0000"/>
                </a:solidFill>
                <a:latin typeface="微軟正黑體" panose="020B0604030504040204" pitchFamily="34" charset="-120"/>
                <a:ea typeface="微軟正黑體" panose="020B0604030504040204" pitchFamily="34" charset="-120"/>
              </a:rPr>
              <a:t>注意</a:t>
            </a:r>
            <a:r>
              <a:rPr lang="en-US" altLang="zh-TW" sz="4000" b="1" dirty="0" smtClean="0">
                <a:solidFill>
                  <a:srgbClr val="FF0000"/>
                </a:solidFill>
                <a:latin typeface="微軟正黑體" panose="020B0604030504040204" pitchFamily="34" charset="-120"/>
                <a:ea typeface="微軟正黑體" panose="020B0604030504040204" pitchFamily="34" charset="-120"/>
              </a:rPr>
              <a:t>!!</a:t>
            </a:r>
            <a:r>
              <a:rPr lang="zh-TW" altLang="en-US" sz="4000" b="1" dirty="0" smtClean="0">
                <a:solidFill>
                  <a:srgbClr val="FF0000"/>
                </a:solidFill>
                <a:latin typeface="微軟正黑體" panose="020B0604030504040204" pitchFamily="34" charset="-120"/>
                <a:ea typeface="微軟正黑體" panose="020B0604030504040204" pitchFamily="34" charset="-120"/>
              </a:rPr>
              <a:t>不</a:t>
            </a:r>
            <a:r>
              <a:rPr lang="zh-TW" altLang="en-US" sz="4000" b="1" dirty="0">
                <a:solidFill>
                  <a:srgbClr val="FF0000"/>
                </a:solidFill>
                <a:latin typeface="微軟正黑體" panose="020B0604030504040204" pitchFamily="34" charset="-120"/>
                <a:ea typeface="微軟正黑體" panose="020B0604030504040204" pitchFamily="34" charset="-120"/>
              </a:rPr>
              <a:t>需</a:t>
            </a:r>
            <a:r>
              <a:rPr lang="zh-TW" altLang="en-US" sz="4000" dirty="0">
                <a:latin typeface="微軟正黑體" panose="020B0604030504040204" pitchFamily="34" charset="-120"/>
                <a:ea typeface="微軟正黑體" panose="020B0604030504040204" pitchFamily="34" charset="-120"/>
              </a:rPr>
              <a:t>裝訂在紙本論文中</a:t>
            </a:r>
            <a:endParaRPr lang="en-US" altLang="zh-TW" sz="4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4270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6634" y="404664"/>
            <a:ext cx="7840188" cy="582595"/>
          </a:xfrm>
        </p:spPr>
        <p:txBody>
          <a:bodyPr>
            <a:noAutofit/>
          </a:bodyPr>
          <a:lstStyle/>
          <a:p>
            <a:r>
              <a:rPr lang="zh-TW" altLang="en-US" sz="3600" b="1" dirty="0">
                <a:solidFill>
                  <a:srgbClr val="FF0000"/>
                </a:solidFill>
                <a:latin typeface="微軟正黑體" pitchFamily="34" charset="-120"/>
                <a:ea typeface="微軟正黑體" pitchFamily="34" charset="-120"/>
                <a:sym typeface="Wingdings" pitchFamily="2" charset="2"/>
              </a:rPr>
              <a:t>從</a:t>
            </a:r>
            <a:r>
              <a:rPr lang="en-US" altLang="zh-TW" sz="3600" b="1" dirty="0">
                <a:solidFill>
                  <a:srgbClr val="FF0000"/>
                </a:solidFill>
                <a:latin typeface="微軟正黑體" pitchFamily="34" charset="-120"/>
                <a:ea typeface="微軟正黑體" pitchFamily="34" charset="-120"/>
                <a:sym typeface="Wingdings" pitchFamily="2" charset="2"/>
              </a:rPr>
              <a:t>Word</a:t>
            </a:r>
            <a:r>
              <a:rPr lang="zh-TW" altLang="en-US" sz="3600" b="1" dirty="0">
                <a:solidFill>
                  <a:srgbClr val="FF0000"/>
                </a:solidFill>
                <a:latin typeface="微軟正黑體" pitchFamily="34" charset="-120"/>
                <a:ea typeface="微軟正黑體" pitchFamily="34" charset="-120"/>
                <a:sym typeface="Wingdings" pitchFamily="2" charset="2"/>
              </a:rPr>
              <a:t>轉為</a:t>
            </a:r>
            <a:r>
              <a:rPr lang="en-US" altLang="zh-TW" sz="3600" b="1" dirty="0">
                <a:solidFill>
                  <a:srgbClr val="FF0000"/>
                </a:solidFill>
                <a:latin typeface="微軟正黑體" pitchFamily="34" charset="-120"/>
                <a:ea typeface="微軟正黑體" pitchFamily="34" charset="-120"/>
              </a:rPr>
              <a:t>PDF</a:t>
            </a:r>
            <a:r>
              <a:rPr lang="zh-TW" altLang="en-US" sz="3600" b="1" dirty="0">
                <a:solidFill>
                  <a:srgbClr val="FF0000"/>
                </a:solidFill>
                <a:latin typeface="微軟正黑體" pitchFamily="34" charset="-120"/>
                <a:ea typeface="微軟正黑體" pitchFamily="34" charset="-120"/>
              </a:rPr>
              <a:t>檔的</a:t>
            </a:r>
            <a:r>
              <a:rPr lang="zh-TW" altLang="en-US" sz="3600" b="1" dirty="0" smtClean="0">
                <a:solidFill>
                  <a:srgbClr val="FF0000"/>
                </a:solidFill>
                <a:latin typeface="微軟正黑體" pitchFamily="34" charset="-120"/>
                <a:ea typeface="微軟正黑體" pitchFamily="34" charset="-120"/>
              </a:rPr>
              <a:t>步驟</a:t>
            </a:r>
            <a:r>
              <a:rPr lang="en-US" altLang="zh-TW" sz="3600" b="1" dirty="0" smtClean="0">
                <a:solidFill>
                  <a:srgbClr val="FF0000"/>
                </a:solidFill>
                <a:latin typeface="微軟正黑體" pitchFamily="34" charset="-120"/>
                <a:ea typeface="微軟正黑體" pitchFamily="34" charset="-120"/>
              </a:rPr>
              <a:t>--</a:t>
            </a:r>
            <a:r>
              <a:rPr lang="zh-TW" altLang="en-US" sz="3600" b="1" dirty="0" smtClean="0">
                <a:solidFill>
                  <a:srgbClr val="FF0000"/>
                </a:solidFill>
                <a:latin typeface="微軟正黑體" pitchFamily="34" charset="-120"/>
                <a:ea typeface="微軟正黑體" pitchFamily="34" charset="-120"/>
              </a:rPr>
              <a:t>方法（一）</a:t>
            </a:r>
            <a:endParaRPr lang="zh-TW" altLang="en-US" sz="3600" b="1" dirty="0">
              <a:solidFill>
                <a:srgbClr val="FF0000"/>
              </a:solidFill>
            </a:endParaRPr>
          </a:p>
        </p:txBody>
      </p:sp>
      <p:sp>
        <p:nvSpPr>
          <p:cNvPr id="5" name="內容版面配置區 4"/>
          <p:cNvSpPr>
            <a:spLocks noGrp="1"/>
          </p:cNvSpPr>
          <p:nvPr>
            <p:ph idx="1"/>
          </p:nvPr>
        </p:nvSpPr>
        <p:spPr/>
        <p:txBody>
          <a:bodyPr/>
          <a:lstStyle/>
          <a:p>
            <a:endParaRPr lang="zh-TW" altLang="en-US" dirty="0"/>
          </a:p>
        </p:txBody>
      </p:sp>
      <p:sp>
        <p:nvSpPr>
          <p:cNvPr id="3" name="投影片編號版面配置區 2"/>
          <p:cNvSpPr>
            <a:spLocks noGrp="1"/>
          </p:cNvSpPr>
          <p:nvPr>
            <p:ph type="sldNum" sz="quarter" idx="12"/>
          </p:nvPr>
        </p:nvSpPr>
        <p:spPr/>
        <p:txBody>
          <a:bodyPr/>
          <a:lstStyle/>
          <a:p>
            <a:fld id="{DE6A649C-EF85-489C-AD80-E31BA389DF28}" type="slidenum">
              <a:rPr lang="zh-TW" altLang="en-US" smtClean="0"/>
              <a:pPr/>
              <a:t>5</a:t>
            </a:fld>
            <a:endParaRPr lang="zh-TW" alt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60690" b="24824"/>
          <a:stretch/>
        </p:blipFill>
        <p:spPr bwMode="auto">
          <a:xfrm>
            <a:off x="98578" y="1089072"/>
            <a:ext cx="3753342" cy="5742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矩形 13"/>
          <p:cNvSpPr/>
          <p:nvPr/>
        </p:nvSpPr>
        <p:spPr>
          <a:xfrm>
            <a:off x="90554" y="1266392"/>
            <a:ext cx="432048"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1" name="直線單箭頭接點 10"/>
          <p:cNvCxnSpPr/>
          <p:nvPr/>
        </p:nvCxnSpPr>
        <p:spPr>
          <a:xfrm flipH="1" flipV="1">
            <a:off x="1994754" y="2132856"/>
            <a:ext cx="144016" cy="82866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98578" y="3410764"/>
            <a:ext cx="121611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p:cNvSpPr/>
          <p:nvPr/>
        </p:nvSpPr>
        <p:spPr>
          <a:xfrm>
            <a:off x="1530714" y="2961573"/>
            <a:ext cx="2177190" cy="3234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9" name="直線單箭頭接點 18"/>
          <p:cNvCxnSpPr/>
          <p:nvPr/>
        </p:nvCxnSpPr>
        <p:spPr>
          <a:xfrm>
            <a:off x="306578" y="1484836"/>
            <a:ext cx="144016" cy="192592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肘形接點 19"/>
          <p:cNvCxnSpPr>
            <a:stCxn id="13" idx="3"/>
            <a:endCxn id="18" idx="2"/>
          </p:cNvCxnSpPr>
          <p:nvPr/>
        </p:nvCxnSpPr>
        <p:spPr>
          <a:xfrm flipV="1">
            <a:off x="1314692" y="3284985"/>
            <a:ext cx="1304619" cy="269796"/>
          </a:xfrm>
          <a:prstGeom prst="bentConnector2">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3243" b="24824"/>
          <a:stretch/>
        </p:blipFill>
        <p:spPr bwMode="auto">
          <a:xfrm>
            <a:off x="4679504" y="1061732"/>
            <a:ext cx="4464496" cy="5742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矩形 14"/>
          <p:cNvSpPr/>
          <p:nvPr/>
        </p:nvSpPr>
        <p:spPr>
          <a:xfrm>
            <a:off x="4824342" y="1482417"/>
            <a:ext cx="683762" cy="2221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p:cNvSpPr/>
          <p:nvPr/>
        </p:nvSpPr>
        <p:spPr>
          <a:xfrm>
            <a:off x="4783926" y="1859173"/>
            <a:ext cx="115622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7" name="肘形接點 16"/>
          <p:cNvCxnSpPr/>
          <p:nvPr/>
        </p:nvCxnSpPr>
        <p:spPr>
          <a:xfrm>
            <a:off x="5508104" y="1549986"/>
            <a:ext cx="86162" cy="309188"/>
          </a:xfrm>
          <a:prstGeom prst="bentConnector2">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708" t="2734" r="34972" b="30130"/>
          <a:stretch/>
        </p:blipFill>
        <p:spPr bwMode="auto">
          <a:xfrm>
            <a:off x="4759097" y="2292081"/>
            <a:ext cx="4014638" cy="437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矩形 28"/>
          <p:cNvSpPr/>
          <p:nvPr/>
        </p:nvSpPr>
        <p:spPr>
          <a:xfrm>
            <a:off x="5594266" y="5455411"/>
            <a:ext cx="1510466" cy="2058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向右箭號 11"/>
          <p:cNvSpPr/>
          <p:nvPr/>
        </p:nvSpPr>
        <p:spPr>
          <a:xfrm>
            <a:off x="3499465" y="3371455"/>
            <a:ext cx="1259632" cy="1403532"/>
          </a:xfrm>
          <a:prstGeom prst="rightArrow">
            <a:avLst/>
          </a:prstGeom>
          <a:solidFill>
            <a:srgbClr val="FFFF99"/>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2400" b="1" dirty="0">
                <a:solidFill>
                  <a:schemeClr val="tx1"/>
                </a:solidFill>
                <a:latin typeface="微軟正黑體" pitchFamily="34" charset="-120"/>
                <a:ea typeface="微軟正黑體" pitchFamily="34" charset="-120"/>
              </a:rPr>
              <a:t>或是</a:t>
            </a:r>
            <a:endParaRPr lang="en-US" altLang="zh-TW" sz="2400" b="1" dirty="0" smtClean="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par>
                          <p:cTn id="17" fill="hold">
                            <p:stCondLst>
                              <p:cond delay="0"/>
                            </p:stCondLst>
                            <p:childTnLst>
                              <p:par>
                                <p:cTn id="18" presetID="5" presetClass="entr" presetSubtype="1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checkerboard(across)">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9" grpId="0" animBg="1"/>
      <p:bldP spid="1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C:\Users\yunerh\Desktop\建檔流程表.jpg"/>
          <p:cNvPicPr>
            <a:picLocks noChangeAspect="1" noChangeArrowheads="1"/>
          </p:cNvPicPr>
          <p:nvPr/>
        </p:nvPicPr>
        <p:blipFill rotWithShape="1">
          <a:blip r:embed="rId2">
            <a:extLst>
              <a:ext uri="{28A0092B-C50C-407E-A947-70E740481C1C}">
                <a14:useLocalDpi xmlns:a14="http://schemas.microsoft.com/office/drawing/2010/main" val="0"/>
              </a:ext>
            </a:extLst>
          </a:blip>
          <a:srcRect b="4287"/>
          <a:stretch/>
        </p:blipFill>
        <p:spPr bwMode="auto">
          <a:xfrm>
            <a:off x="424" y="0"/>
            <a:ext cx="8604447" cy="6862987"/>
          </a:xfrm>
          <a:prstGeom prst="rect">
            <a:avLst/>
          </a:prstGeom>
          <a:noFill/>
          <a:extLst>
            <a:ext uri="{909E8E84-426E-40DD-AFC4-6F175D3DCCD1}">
              <a14:hiddenFill xmlns:a14="http://schemas.microsoft.com/office/drawing/2010/main">
                <a:solidFill>
                  <a:srgbClr val="FFFFFF"/>
                </a:solidFill>
              </a14:hiddenFill>
            </a:ext>
          </a:extLst>
        </p:spPr>
      </p:pic>
      <p:sp>
        <p:nvSpPr>
          <p:cNvPr id="3" name="投影片編號版面配置區 2"/>
          <p:cNvSpPr>
            <a:spLocks noGrp="1"/>
          </p:cNvSpPr>
          <p:nvPr>
            <p:ph type="sldNum" sz="quarter" idx="12"/>
          </p:nvPr>
        </p:nvSpPr>
        <p:spPr/>
        <p:txBody>
          <a:bodyPr/>
          <a:lstStyle/>
          <a:p>
            <a:fld id="{DE6A649C-EF85-489C-AD80-E31BA389DF28}" type="slidenum">
              <a:rPr lang="zh-TW" altLang="en-US" smtClean="0"/>
              <a:pPr/>
              <a:t>59</a:t>
            </a:fld>
            <a:endParaRPr lang="zh-TW" altLang="en-US"/>
          </a:p>
        </p:txBody>
      </p:sp>
      <p:sp>
        <p:nvSpPr>
          <p:cNvPr id="13" name="矩形 12"/>
          <p:cNvSpPr/>
          <p:nvPr/>
        </p:nvSpPr>
        <p:spPr>
          <a:xfrm>
            <a:off x="639791" y="5000637"/>
            <a:ext cx="1285884" cy="785819"/>
          </a:xfrm>
          <a:prstGeom prst="rect">
            <a:avLst/>
          </a:prstGeom>
          <a:solidFill>
            <a:srgbClr val="FF66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b="1" dirty="0" smtClean="0">
                <a:solidFill>
                  <a:schemeClr val="tx1"/>
                </a:solidFill>
                <a:latin typeface="微軟正黑體" pitchFamily="34" charset="-120"/>
                <a:ea typeface="微軟正黑體" pitchFamily="34" charset="-120"/>
              </a:rPr>
              <a:t>完成論文</a:t>
            </a:r>
            <a:endParaRPr lang="en-US" altLang="zh-TW" sz="1600" b="1" dirty="0" smtClean="0">
              <a:solidFill>
                <a:schemeClr val="tx1"/>
              </a:solidFill>
              <a:latin typeface="微軟正黑體" pitchFamily="34" charset="-120"/>
              <a:ea typeface="微軟正黑體" pitchFamily="34" charset="-120"/>
            </a:endParaRPr>
          </a:p>
          <a:p>
            <a:pPr algn="ctr"/>
            <a:r>
              <a:rPr lang="zh-TW" altLang="en-US" sz="1600" b="1" dirty="0" smtClean="0">
                <a:solidFill>
                  <a:schemeClr val="tx1"/>
                </a:solidFill>
                <a:latin typeface="微軟正黑體" pitchFamily="34" charset="-120"/>
                <a:ea typeface="微軟正黑體" pitchFamily="34" charset="-120"/>
              </a:rPr>
              <a:t>繳交手續</a:t>
            </a:r>
            <a:endParaRPr lang="zh-TW" altLang="en-US" sz="1600" b="1" dirty="0">
              <a:solidFill>
                <a:schemeClr val="tx1"/>
              </a:solidFill>
              <a:latin typeface="微軟正黑體" pitchFamily="34" charset="-120"/>
              <a:ea typeface="微軟正黑體" pitchFamily="34" charset="-120"/>
            </a:endParaRPr>
          </a:p>
        </p:txBody>
      </p:sp>
      <p:sp>
        <p:nvSpPr>
          <p:cNvPr id="6" name="向右箭號 5"/>
          <p:cNvSpPr/>
          <p:nvPr/>
        </p:nvSpPr>
        <p:spPr>
          <a:xfrm rot="10800000">
            <a:off x="1925675" y="5147809"/>
            <a:ext cx="571503" cy="52710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649484" y="5018452"/>
            <a:ext cx="1285884" cy="7858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剪去並圓角化單一角落矩形 7"/>
          <p:cNvSpPr/>
          <p:nvPr/>
        </p:nvSpPr>
        <p:spPr>
          <a:xfrm>
            <a:off x="639791" y="4600589"/>
            <a:ext cx="500066" cy="380560"/>
          </a:xfrm>
          <a:prstGeom prst="snipRoundRect">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itchFamily="34" charset="-120"/>
                <a:ea typeface="微軟正黑體" pitchFamily="34" charset="-120"/>
              </a:rPr>
              <a:t>五</a:t>
            </a:r>
            <a:endParaRPr lang="en-US" altLang="zh-TW" b="1" dirty="0" smtClean="0">
              <a:solidFill>
                <a:srgbClr val="FF0000"/>
              </a:solidFill>
              <a:latin typeface="微軟正黑體" pitchFamily="34" charset="-120"/>
              <a:ea typeface="微軟正黑體" pitchFamily="34" charset="-120"/>
            </a:endParaRPr>
          </a:p>
        </p:txBody>
      </p:sp>
      <p:pic>
        <p:nvPicPr>
          <p:cNvPr id="15" name="內容版面配置區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421" y="687614"/>
            <a:ext cx="2540000" cy="2540000"/>
          </a:xfrm>
          <a:prstGeom prst="rect">
            <a:avLst/>
          </a:prstGeom>
        </p:spPr>
      </p:pic>
      <p:pic>
        <p:nvPicPr>
          <p:cNvPr id="16" name="內容版面配置區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9555" y="687614"/>
            <a:ext cx="2540000" cy="2540000"/>
          </a:xfrm>
          <a:prstGeom prst="rect">
            <a:avLst/>
          </a:prstGeom>
        </p:spPr>
      </p:pic>
      <p:pic>
        <p:nvPicPr>
          <p:cNvPr id="17" name="內容版面配置區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5803" y="3655826"/>
            <a:ext cx="2540000" cy="2540000"/>
          </a:xfrm>
          <a:prstGeom prst="rect">
            <a:avLst/>
          </a:prstGeom>
        </p:spPr>
      </p:pic>
      <p:pic>
        <p:nvPicPr>
          <p:cNvPr id="18" name="內容版面配置區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1563" y="3677669"/>
            <a:ext cx="2540000" cy="2540000"/>
          </a:xfrm>
          <a:prstGeom prst="rect">
            <a:avLst/>
          </a:prstGeom>
        </p:spPr>
      </p:pic>
      <p:pic>
        <p:nvPicPr>
          <p:cNvPr id="19" name="內容版面配置區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718" y="3655826"/>
            <a:ext cx="2540000" cy="2540000"/>
          </a:xfrm>
          <a:prstGeom prst="rect">
            <a:avLst/>
          </a:prstGeom>
        </p:spPr>
      </p:pic>
      <p:pic>
        <p:nvPicPr>
          <p:cNvPr id="20" name="內容版面配置區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5803" y="720165"/>
            <a:ext cx="2540000" cy="2540000"/>
          </a:xfrm>
          <a:prstGeom prst="rect">
            <a:avLst/>
          </a:prstGeom>
        </p:spPr>
      </p:pic>
      <p:sp>
        <p:nvSpPr>
          <p:cNvPr id="21" name="標題 1"/>
          <p:cNvSpPr txBox="1">
            <a:spLocks/>
          </p:cNvSpPr>
          <p:nvPr/>
        </p:nvSpPr>
        <p:spPr>
          <a:xfrm>
            <a:off x="1653213" y="6151273"/>
            <a:ext cx="6045791" cy="77476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zh-TW" altLang="en-US" sz="2000" dirty="0" smtClean="0">
                <a:solidFill>
                  <a:srgbClr val="00B050"/>
                </a:solidFill>
              </a:rPr>
              <a:t>圖片來源：</a:t>
            </a:r>
            <a:r>
              <a:rPr lang="en-US" altLang="zh-TW" sz="2000" dirty="0" smtClean="0">
                <a:solidFill>
                  <a:srgbClr val="00B050"/>
                </a:solidFill>
              </a:rPr>
              <a:t>http://cwwany.pixnet.net/blog/post/32583187</a:t>
            </a:r>
            <a:endParaRPr lang="zh-TW" altLang="en-US" sz="2000" dirty="0">
              <a:solidFill>
                <a:srgbClr val="00B050"/>
              </a:solidFill>
            </a:endParaRPr>
          </a:p>
        </p:txBody>
      </p:sp>
      <p:sp>
        <p:nvSpPr>
          <p:cNvPr id="22" name="矩形 21"/>
          <p:cNvSpPr/>
          <p:nvPr/>
        </p:nvSpPr>
        <p:spPr>
          <a:xfrm>
            <a:off x="242767" y="579210"/>
            <a:ext cx="8566071" cy="615323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9000" dirty="0" smtClean="0">
                <a:latin typeface="微軟正黑體" panose="020B0604030504040204" pitchFamily="34" charset="-120"/>
                <a:ea typeface="微軟正黑體" panose="020B0604030504040204" pitchFamily="34" charset="-120"/>
              </a:rPr>
              <a:t>恭喜畢業囉！！</a:t>
            </a:r>
            <a:endParaRPr lang="zh-TW" altLang="en-US" sz="9000" dirty="0">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cTn>
                              </p:par>
                            </p:childTnLst>
                          </p:cTn>
                        </p:par>
                        <p:par>
                          <p:cTn id="11" fill="hold">
                            <p:stCondLst>
                              <p:cond delay="500"/>
                            </p:stCondLst>
                            <p:childTnLst>
                              <p:par>
                                <p:cTn id="12" presetID="4" presetClass="entr" presetSubtype="16"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ox(in)">
                                      <p:cBhvr>
                                        <p:cTn id="14" dur="500"/>
                                        <p:tgtEl>
                                          <p:spTgt spid="8"/>
                                        </p:tgtEl>
                                      </p:cBhvr>
                                    </p:animEffect>
                                  </p:childTnLst>
                                </p:cTn>
                              </p:par>
                            </p:childTnLst>
                          </p:cTn>
                        </p:par>
                        <p:par>
                          <p:cTn id="15" fill="hold">
                            <p:stCondLst>
                              <p:cond delay="1000"/>
                            </p:stCondLst>
                            <p:childTnLst>
                              <p:par>
                                <p:cTn id="16" presetID="16" presetClass="entr" presetSubtype="21" fill="hold" nodeType="afterEffect">
                                  <p:stCondLst>
                                    <p:cond delay="50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par>
                          <p:cTn id="19" fill="hold">
                            <p:stCondLst>
                              <p:cond delay="2000"/>
                            </p:stCondLst>
                            <p:childTnLst>
                              <p:par>
                                <p:cTn id="20" presetID="53" presetClass="entr" presetSubtype="16" fill="hold" nodeType="afterEffect">
                                  <p:stCondLst>
                                    <p:cond delay="50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childTnLst>
                          </p:cTn>
                        </p:par>
                        <p:par>
                          <p:cTn id="25" fill="hold">
                            <p:stCondLst>
                              <p:cond delay="3000"/>
                            </p:stCondLst>
                            <p:childTnLst>
                              <p:par>
                                <p:cTn id="26" presetID="21" presetClass="entr" presetSubtype="1" fill="hold" nodeType="afterEffect">
                                  <p:stCondLst>
                                    <p:cond delay="500"/>
                                  </p:stCondLst>
                                  <p:childTnLst>
                                    <p:set>
                                      <p:cBhvr>
                                        <p:cTn id="27" dur="1" fill="hold">
                                          <p:stCondLst>
                                            <p:cond delay="0"/>
                                          </p:stCondLst>
                                        </p:cTn>
                                        <p:tgtEl>
                                          <p:spTgt spid="16"/>
                                        </p:tgtEl>
                                        <p:attrNameLst>
                                          <p:attrName>style.visibility</p:attrName>
                                        </p:attrNameLst>
                                      </p:cBhvr>
                                      <p:to>
                                        <p:strVal val="visible"/>
                                      </p:to>
                                    </p:set>
                                    <p:animEffect transition="in" filter="wheel(1)">
                                      <p:cBhvr>
                                        <p:cTn id="28" dur="500"/>
                                        <p:tgtEl>
                                          <p:spTgt spid="16"/>
                                        </p:tgtEl>
                                      </p:cBhvr>
                                    </p:animEffect>
                                  </p:childTnLst>
                                </p:cTn>
                              </p:par>
                            </p:childTnLst>
                          </p:cTn>
                        </p:par>
                        <p:par>
                          <p:cTn id="29" fill="hold">
                            <p:stCondLst>
                              <p:cond delay="4000"/>
                            </p:stCondLst>
                            <p:childTnLst>
                              <p:par>
                                <p:cTn id="30" presetID="2" presetClass="entr" presetSubtype="4" fill="hold" nodeType="afterEffect">
                                  <p:stCondLst>
                                    <p:cond delay="50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ppt_x"/>
                                          </p:val>
                                        </p:tav>
                                        <p:tav tm="100000">
                                          <p:val>
                                            <p:strVal val="#ppt_x"/>
                                          </p:val>
                                        </p:tav>
                                      </p:tavLst>
                                    </p:anim>
                                    <p:anim calcmode="lin" valueType="num">
                                      <p:cBhvr additive="base">
                                        <p:cTn id="33" dur="500" fill="hold"/>
                                        <p:tgtEl>
                                          <p:spTgt spid="20"/>
                                        </p:tgtEl>
                                        <p:attrNameLst>
                                          <p:attrName>ppt_y</p:attrName>
                                        </p:attrNameLst>
                                      </p:cBhvr>
                                      <p:tavLst>
                                        <p:tav tm="0">
                                          <p:val>
                                            <p:strVal val="1+#ppt_h/2"/>
                                          </p:val>
                                        </p:tav>
                                        <p:tav tm="100000">
                                          <p:val>
                                            <p:strVal val="#ppt_y"/>
                                          </p:val>
                                        </p:tav>
                                      </p:tavLst>
                                    </p:anim>
                                  </p:childTnLst>
                                </p:cTn>
                              </p:par>
                            </p:childTnLst>
                          </p:cTn>
                        </p:par>
                        <p:par>
                          <p:cTn id="34" fill="hold">
                            <p:stCondLst>
                              <p:cond delay="5000"/>
                            </p:stCondLst>
                            <p:childTnLst>
                              <p:par>
                                <p:cTn id="35" presetID="22" presetClass="entr" presetSubtype="4" fill="hold" nodeType="afterEffect">
                                  <p:stCondLst>
                                    <p:cond delay="50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par>
                          <p:cTn id="38" fill="hold">
                            <p:stCondLst>
                              <p:cond delay="6000"/>
                            </p:stCondLst>
                            <p:childTnLst>
                              <p:par>
                                <p:cTn id="39" presetID="26" presetClass="entr" presetSubtype="0" fill="hold" nodeType="afterEffect">
                                  <p:stCondLst>
                                    <p:cond delay="500"/>
                                  </p:st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145">
                                          <p:stCondLst>
                                            <p:cond delay="0"/>
                                          </p:stCondLst>
                                        </p:cTn>
                                        <p:tgtEl>
                                          <p:spTgt spid="17"/>
                                        </p:tgtEl>
                                      </p:cBhvr>
                                    </p:animEffect>
                                    <p:anim calcmode="lin" valueType="num">
                                      <p:cBhvr>
                                        <p:cTn id="42" dur="456"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3" dur="166"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4" dur="166" tmFilter="0, 0; 0.125,0.2665; 0.25,0.4; 0.375,0.465; 0.5,0.5;  0.625,0.535; 0.75,0.6; 0.875,0.7335; 1,1">
                                          <p:stCondLst>
                                            <p:cond delay="166"/>
                                          </p:stCondLst>
                                        </p:cTn>
                                        <p:tgtEl>
                                          <p:spTgt spid="17"/>
                                        </p:tgtEl>
                                        <p:attrNameLst>
                                          <p:attrName>ppt_y</p:attrName>
                                        </p:attrNameLst>
                                      </p:cBhvr>
                                      <p:tavLst>
                                        <p:tav tm="0" fmla="#ppt_y-sin(pi*$)/9">
                                          <p:val>
                                            <p:fltVal val="0"/>
                                          </p:val>
                                        </p:tav>
                                        <p:tav tm="100000">
                                          <p:val>
                                            <p:fltVal val="1"/>
                                          </p:val>
                                        </p:tav>
                                      </p:tavLst>
                                    </p:anim>
                                    <p:anim calcmode="lin" valueType="num">
                                      <p:cBhvr>
                                        <p:cTn id="45" dur="83" tmFilter="0, 0; 0.125,0.2665; 0.25,0.4; 0.375,0.465; 0.5,0.5;  0.625,0.535; 0.75,0.6; 0.875,0.7335; 1,1">
                                          <p:stCondLst>
                                            <p:cond delay="331"/>
                                          </p:stCondLst>
                                        </p:cTn>
                                        <p:tgtEl>
                                          <p:spTgt spid="17"/>
                                        </p:tgtEl>
                                        <p:attrNameLst>
                                          <p:attrName>ppt_y</p:attrName>
                                        </p:attrNameLst>
                                      </p:cBhvr>
                                      <p:tavLst>
                                        <p:tav tm="0" fmla="#ppt_y-sin(pi*$)/27">
                                          <p:val>
                                            <p:fltVal val="0"/>
                                          </p:val>
                                        </p:tav>
                                        <p:tav tm="100000">
                                          <p:val>
                                            <p:fltVal val="1"/>
                                          </p:val>
                                        </p:tav>
                                      </p:tavLst>
                                    </p:anim>
                                    <p:anim calcmode="lin" valueType="num">
                                      <p:cBhvr>
                                        <p:cTn id="46" dur="41" tmFilter="0, 0; 0.125,0.2665; 0.25,0.4; 0.375,0.465; 0.5,0.5;  0.625,0.535; 0.75,0.6; 0.875,0.7335; 1,1">
                                          <p:stCondLst>
                                            <p:cond delay="414"/>
                                          </p:stCondLst>
                                        </p:cTn>
                                        <p:tgtEl>
                                          <p:spTgt spid="17"/>
                                        </p:tgtEl>
                                        <p:attrNameLst>
                                          <p:attrName>ppt_y</p:attrName>
                                        </p:attrNameLst>
                                      </p:cBhvr>
                                      <p:tavLst>
                                        <p:tav tm="0" fmla="#ppt_y-sin(pi*$)/81">
                                          <p:val>
                                            <p:fltVal val="0"/>
                                          </p:val>
                                        </p:tav>
                                        <p:tav tm="100000">
                                          <p:val>
                                            <p:fltVal val="1"/>
                                          </p:val>
                                        </p:tav>
                                      </p:tavLst>
                                    </p:anim>
                                    <p:animScale>
                                      <p:cBhvr>
                                        <p:cTn id="47" dur="7">
                                          <p:stCondLst>
                                            <p:cond delay="162"/>
                                          </p:stCondLst>
                                        </p:cTn>
                                        <p:tgtEl>
                                          <p:spTgt spid="17"/>
                                        </p:tgtEl>
                                      </p:cBhvr>
                                      <p:to x="100000" y="60000"/>
                                    </p:animScale>
                                    <p:animScale>
                                      <p:cBhvr>
                                        <p:cTn id="48" dur="41" decel="50000">
                                          <p:stCondLst>
                                            <p:cond delay="169"/>
                                          </p:stCondLst>
                                        </p:cTn>
                                        <p:tgtEl>
                                          <p:spTgt spid="17"/>
                                        </p:tgtEl>
                                      </p:cBhvr>
                                      <p:to x="100000" y="100000"/>
                                    </p:animScale>
                                    <p:animScale>
                                      <p:cBhvr>
                                        <p:cTn id="49" dur="7">
                                          <p:stCondLst>
                                            <p:cond delay="328"/>
                                          </p:stCondLst>
                                        </p:cTn>
                                        <p:tgtEl>
                                          <p:spTgt spid="17"/>
                                        </p:tgtEl>
                                      </p:cBhvr>
                                      <p:to x="100000" y="80000"/>
                                    </p:animScale>
                                    <p:animScale>
                                      <p:cBhvr>
                                        <p:cTn id="50" dur="41" decel="50000">
                                          <p:stCondLst>
                                            <p:cond delay="335"/>
                                          </p:stCondLst>
                                        </p:cTn>
                                        <p:tgtEl>
                                          <p:spTgt spid="17"/>
                                        </p:tgtEl>
                                      </p:cBhvr>
                                      <p:to x="100000" y="100000"/>
                                    </p:animScale>
                                    <p:animScale>
                                      <p:cBhvr>
                                        <p:cTn id="51" dur="7">
                                          <p:stCondLst>
                                            <p:cond delay="410"/>
                                          </p:stCondLst>
                                        </p:cTn>
                                        <p:tgtEl>
                                          <p:spTgt spid="17"/>
                                        </p:tgtEl>
                                      </p:cBhvr>
                                      <p:to x="100000" y="90000"/>
                                    </p:animScale>
                                    <p:animScale>
                                      <p:cBhvr>
                                        <p:cTn id="52" dur="41" decel="50000">
                                          <p:stCondLst>
                                            <p:cond delay="417"/>
                                          </p:stCondLst>
                                        </p:cTn>
                                        <p:tgtEl>
                                          <p:spTgt spid="17"/>
                                        </p:tgtEl>
                                      </p:cBhvr>
                                      <p:to x="100000" y="100000"/>
                                    </p:animScale>
                                    <p:animScale>
                                      <p:cBhvr>
                                        <p:cTn id="53" dur="7">
                                          <p:stCondLst>
                                            <p:cond delay="452"/>
                                          </p:stCondLst>
                                        </p:cTn>
                                        <p:tgtEl>
                                          <p:spTgt spid="17"/>
                                        </p:tgtEl>
                                      </p:cBhvr>
                                      <p:to x="100000" y="95000"/>
                                    </p:animScale>
                                    <p:animScale>
                                      <p:cBhvr>
                                        <p:cTn id="54" dur="41" decel="50000">
                                          <p:stCondLst>
                                            <p:cond delay="459"/>
                                          </p:stCondLst>
                                        </p:cTn>
                                        <p:tgtEl>
                                          <p:spTgt spid="17"/>
                                        </p:tgtEl>
                                      </p:cBhvr>
                                      <p:to x="100000" y="100000"/>
                                    </p:animScale>
                                  </p:childTnLst>
                                </p:cTn>
                              </p:par>
                            </p:childTnLst>
                          </p:cTn>
                        </p:par>
                        <p:par>
                          <p:cTn id="55" fill="hold">
                            <p:stCondLst>
                              <p:cond delay="7000"/>
                            </p:stCondLst>
                            <p:childTnLst>
                              <p:par>
                                <p:cTn id="56" presetID="22" presetClass="entr" presetSubtype="4"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down)">
                                      <p:cBhvr>
                                        <p:cTn id="58" dur="500"/>
                                        <p:tgtEl>
                                          <p:spTgt spid="21"/>
                                        </p:tgtEl>
                                      </p:cBhvr>
                                    </p:animEffect>
                                  </p:childTnLst>
                                </p:cTn>
                              </p:par>
                            </p:childTnLst>
                          </p:cTn>
                        </p:par>
                        <p:par>
                          <p:cTn id="59" fill="hold">
                            <p:stCondLst>
                              <p:cond delay="7500"/>
                            </p:stCondLst>
                            <p:childTnLst>
                              <p:par>
                                <p:cTn id="60" presetID="14" presetClass="entr" presetSubtype="10" fill="hold" grpId="0" nodeType="afterEffect">
                                  <p:stCondLst>
                                    <p:cond delay="1000"/>
                                  </p:stCondLst>
                                  <p:childTnLst>
                                    <p:set>
                                      <p:cBhvr>
                                        <p:cTn id="61" dur="1" fill="hold">
                                          <p:stCondLst>
                                            <p:cond delay="0"/>
                                          </p:stCondLst>
                                        </p:cTn>
                                        <p:tgtEl>
                                          <p:spTgt spid="22"/>
                                        </p:tgtEl>
                                        <p:attrNameLst>
                                          <p:attrName>style.visibility</p:attrName>
                                        </p:attrNameLst>
                                      </p:cBhvr>
                                      <p:to>
                                        <p:strVal val="visible"/>
                                      </p:to>
                                    </p:set>
                                    <p:animEffect transition="in" filter="randombar(horizontal)">
                                      <p:cBhvr>
                                        <p:cTn id="6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21" grpId="0"/>
      <p:bldP spid="2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116632"/>
            <a:ext cx="8715436" cy="1143000"/>
          </a:xfrm>
        </p:spPr>
        <p:txBody>
          <a:bodyPr>
            <a:noAutofit/>
          </a:bodyPr>
          <a:lstStyle/>
          <a:p>
            <a:pPr algn="ctr"/>
            <a:r>
              <a:rPr lang="zh-TW" altLang="en-US" sz="3400" dirty="0" smtClean="0">
                <a:solidFill>
                  <a:srgbClr val="FF0000"/>
                </a:solidFill>
                <a:latin typeface="微軟正黑體" pitchFamily="34" charset="-120"/>
                <a:ea typeface="微軟正黑體" pitchFamily="34" charset="-120"/>
              </a:rPr>
              <a:t>常見問題解答</a:t>
            </a:r>
            <a:endParaRPr lang="zh-TW" altLang="en-US" sz="3400" dirty="0">
              <a:solidFill>
                <a:srgbClr val="FF0000"/>
              </a:solidFill>
              <a:latin typeface="微軟正黑體" pitchFamily="34" charset="-120"/>
              <a:ea typeface="微軟正黑體" pitchFamily="34" charset="-120"/>
            </a:endParaRPr>
          </a:p>
        </p:txBody>
      </p:sp>
      <p:sp>
        <p:nvSpPr>
          <p:cNvPr id="3" name="內容版面配置區 2"/>
          <p:cNvSpPr>
            <a:spLocks noGrp="1"/>
          </p:cNvSpPr>
          <p:nvPr>
            <p:ph idx="1"/>
          </p:nvPr>
        </p:nvSpPr>
        <p:spPr>
          <a:xfrm>
            <a:off x="467544" y="1412776"/>
            <a:ext cx="8229600" cy="4876800"/>
          </a:xfrm>
        </p:spPr>
        <p:txBody>
          <a:bodyPr>
            <a:normAutofit/>
          </a:bodyPr>
          <a:lstStyle/>
          <a:p>
            <a:pPr marL="628650" indent="-628650">
              <a:buNone/>
            </a:pPr>
            <a:r>
              <a:rPr lang="en-US" altLang="zh-TW" dirty="0" smtClean="0">
                <a:solidFill>
                  <a:srgbClr val="00B050"/>
                </a:solidFill>
                <a:latin typeface="微軟正黑體" pitchFamily="34" charset="-120"/>
                <a:ea typeface="微軟正黑體" pitchFamily="34" charset="-120"/>
              </a:rPr>
              <a:t>Q</a:t>
            </a:r>
            <a:r>
              <a:rPr lang="zh-TW" altLang="en-US" dirty="0" smtClean="0">
                <a:solidFill>
                  <a:srgbClr val="00B050"/>
                </a:solidFill>
                <a:latin typeface="微軟正黑體" pitchFamily="34" charset="-120"/>
                <a:ea typeface="微軟正黑體" pitchFamily="34" charset="-120"/>
              </a:rPr>
              <a:t>：電子檔上傳需包含哪些？</a:t>
            </a:r>
            <a:endParaRPr lang="en-US" altLang="zh-TW" dirty="0" smtClean="0">
              <a:solidFill>
                <a:srgbClr val="00B050"/>
              </a:solidFill>
              <a:latin typeface="微軟正黑體" pitchFamily="34" charset="-120"/>
              <a:ea typeface="微軟正黑體" pitchFamily="34" charset="-120"/>
            </a:endParaRPr>
          </a:p>
          <a:p>
            <a:pPr marL="447675" indent="-447675">
              <a:buNone/>
            </a:pPr>
            <a:r>
              <a:rPr lang="en-US" altLang="zh-TW" sz="2200" dirty="0" smtClean="0">
                <a:latin typeface="微軟正黑體" pitchFamily="34" charset="-120"/>
                <a:ea typeface="微軟正黑體" pitchFamily="34" charset="-120"/>
              </a:rPr>
              <a:t>A</a:t>
            </a:r>
            <a:r>
              <a:rPr lang="zh-TW" altLang="en-US" sz="2200" dirty="0" smtClean="0">
                <a:latin typeface="微軟正黑體" pitchFamily="34" charset="-120"/>
                <a:ea typeface="微軟正黑體" pitchFamily="34" charset="-120"/>
              </a:rPr>
              <a:t>：論文封面、</a:t>
            </a:r>
            <a:r>
              <a:rPr lang="zh-TW" altLang="en-US" sz="2200" b="1" dirty="0" smtClean="0">
                <a:solidFill>
                  <a:srgbClr val="FF0000"/>
                </a:solidFill>
                <a:latin typeface="微軟正黑體" pitchFamily="34" charset="-120"/>
                <a:ea typeface="微軟正黑體" pitchFamily="34" charset="-120"/>
              </a:rPr>
              <a:t>審定書</a:t>
            </a:r>
            <a:r>
              <a:rPr lang="zh-TW" altLang="en-US" sz="2200" dirty="0" smtClean="0">
                <a:latin typeface="微軟正黑體" pitchFamily="34" charset="-120"/>
                <a:ea typeface="微軟正黑體" pitchFamily="34" charset="-120"/>
              </a:rPr>
              <a:t>、謝誌、摘要</a:t>
            </a:r>
            <a:r>
              <a:rPr lang="en-US" altLang="zh-TW" sz="2200" dirty="0" smtClean="0">
                <a:latin typeface="微軟正黑體" pitchFamily="34" charset="-120"/>
                <a:ea typeface="微軟正黑體" pitchFamily="34" charset="-120"/>
              </a:rPr>
              <a:t>(</a:t>
            </a:r>
            <a:r>
              <a:rPr lang="zh-TW" altLang="en-US" sz="2200" dirty="0" smtClean="0">
                <a:latin typeface="微軟正黑體" pitchFamily="34" charset="-120"/>
                <a:ea typeface="微軟正黑體" pitchFamily="34" charset="-120"/>
              </a:rPr>
              <a:t>中文與英文</a:t>
            </a:r>
            <a:r>
              <a:rPr lang="en-US" altLang="zh-TW" sz="2200" dirty="0" smtClean="0">
                <a:latin typeface="微軟正黑體" pitchFamily="34" charset="-120"/>
                <a:ea typeface="微軟正黑體" pitchFamily="34" charset="-120"/>
              </a:rPr>
              <a:t>)</a:t>
            </a:r>
            <a:r>
              <a:rPr lang="zh-TW" altLang="en-US" sz="2200" dirty="0" smtClean="0">
                <a:latin typeface="微軟正黑體" pitchFamily="34" charset="-120"/>
                <a:ea typeface="微軟正黑體" pitchFamily="34" charset="-120"/>
              </a:rPr>
              <a:t>、關鍵字、目錄、論文本文、圖表、參考文獻、附錄等。</a:t>
            </a:r>
            <a:endParaRPr lang="en-US" altLang="zh-TW" sz="2200" dirty="0" smtClean="0">
              <a:latin typeface="微軟正黑體" pitchFamily="34" charset="-120"/>
              <a:ea typeface="微軟正黑體" pitchFamily="34" charset="-120"/>
            </a:endParaRPr>
          </a:p>
          <a:p>
            <a:pPr marL="447675" indent="-447675">
              <a:buNone/>
            </a:pPr>
            <a:r>
              <a:rPr lang="zh-TW" altLang="en-US" sz="2200" dirty="0" smtClean="0">
                <a:latin typeface="微軟正黑體" pitchFamily="34" charset="-120"/>
                <a:ea typeface="微軟正黑體" pitchFamily="34" charset="-120"/>
              </a:rPr>
              <a:t>     </a:t>
            </a:r>
            <a:r>
              <a:rPr lang="zh-TW" altLang="en-US" sz="1800" dirty="0" smtClean="0">
                <a:solidFill>
                  <a:srgbClr val="0070C0"/>
                </a:solidFill>
                <a:latin typeface="微軟正黑體" pitchFamily="34" charset="-120"/>
                <a:ea typeface="微軟正黑體" pitchFamily="34" charset="-120"/>
              </a:rPr>
              <a:t>  </a:t>
            </a:r>
            <a:r>
              <a:rPr lang="en-US" altLang="zh-TW" sz="1800" dirty="0" smtClean="0">
                <a:solidFill>
                  <a:srgbClr val="0070C0"/>
                </a:solidFill>
                <a:latin typeface="微軟正黑體" pitchFamily="34" charset="-120"/>
                <a:ea typeface="微軟正黑體" pitchFamily="34" charset="-120"/>
              </a:rPr>
              <a:t>(</a:t>
            </a:r>
            <a:r>
              <a:rPr lang="zh-TW" altLang="en-US" sz="1800" dirty="0" smtClean="0">
                <a:solidFill>
                  <a:srgbClr val="0070C0"/>
                </a:solidFill>
                <a:latin typeface="微軟正黑體" pitchFamily="34" charset="-120"/>
                <a:ea typeface="微軟正黑體" pitchFamily="34" charset="-120"/>
              </a:rPr>
              <a:t>路徑：靜宜博碩士論文</a:t>
            </a:r>
            <a:r>
              <a:rPr lang="en-US" altLang="zh-TW" sz="1800" dirty="0" smtClean="0">
                <a:solidFill>
                  <a:srgbClr val="0070C0"/>
                </a:solidFill>
                <a:latin typeface="微軟正黑體" pitchFamily="34" charset="-120"/>
                <a:ea typeface="微軟正黑體" pitchFamily="34" charset="-120"/>
                <a:sym typeface="Wingdings" pitchFamily="2" charset="2"/>
              </a:rPr>
              <a:t></a:t>
            </a:r>
            <a:r>
              <a:rPr lang="zh-TW" altLang="en-US" sz="1800" dirty="0" smtClean="0">
                <a:solidFill>
                  <a:srgbClr val="0070C0"/>
                </a:solidFill>
                <a:latin typeface="微軟正黑體" pitchFamily="34" charset="-120"/>
                <a:ea typeface="微軟正黑體" pitchFamily="34" charset="-120"/>
                <a:sym typeface="Wingdings" pitchFamily="2" charset="2"/>
              </a:rPr>
              <a:t>建檔說明</a:t>
            </a:r>
            <a:r>
              <a:rPr lang="en-US" altLang="zh-TW" sz="1800" dirty="0" smtClean="0">
                <a:solidFill>
                  <a:srgbClr val="0070C0"/>
                </a:solidFill>
                <a:latin typeface="微軟正黑體" pitchFamily="34" charset="-120"/>
                <a:ea typeface="微軟正黑體" pitchFamily="34" charset="-120"/>
                <a:sym typeface="Wingdings" pitchFamily="2" charset="2"/>
              </a:rPr>
              <a:t></a:t>
            </a:r>
            <a:r>
              <a:rPr lang="zh-TW" altLang="en-US" sz="1800" dirty="0" smtClean="0">
                <a:solidFill>
                  <a:srgbClr val="0070C0"/>
                </a:solidFill>
                <a:latin typeface="微軟正黑體" pitchFamily="34" charset="-120"/>
                <a:ea typeface="微軟正黑體" pitchFamily="34" charset="-120"/>
                <a:sym typeface="Wingdings" pitchFamily="2" charset="2"/>
              </a:rPr>
              <a:t>繳交規範</a:t>
            </a:r>
            <a:r>
              <a:rPr lang="en-US" altLang="zh-TW" sz="1800" dirty="0" smtClean="0">
                <a:solidFill>
                  <a:srgbClr val="0070C0"/>
                </a:solidFill>
                <a:latin typeface="微軟正黑體" pitchFamily="34" charset="-120"/>
                <a:ea typeface="微軟正黑體" pitchFamily="34" charset="-120"/>
                <a:sym typeface="Wingdings" pitchFamily="2" charset="2"/>
              </a:rPr>
              <a:t></a:t>
            </a:r>
            <a:r>
              <a:rPr lang="zh-TW" altLang="en-US" sz="1800" dirty="0" smtClean="0">
                <a:solidFill>
                  <a:srgbClr val="0070C0"/>
                </a:solidFill>
                <a:latin typeface="微軟正黑體" pitchFamily="34" charset="-120"/>
                <a:ea typeface="微軟正黑體" pitchFamily="34" charset="-120"/>
                <a:sym typeface="Wingdings" pitchFamily="2" charset="2"/>
              </a:rPr>
              <a:t>電子論文繳交規範</a:t>
            </a:r>
            <a:r>
              <a:rPr lang="en-US" altLang="zh-TW" sz="1800" dirty="0" smtClean="0">
                <a:solidFill>
                  <a:srgbClr val="0070C0"/>
                </a:solidFill>
                <a:latin typeface="微軟正黑體" pitchFamily="34" charset="-120"/>
                <a:ea typeface="微軟正黑體" pitchFamily="34" charset="-120"/>
              </a:rPr>
              <a:t>)</a:t>
            </a:r>
          </a:p>
          <a:p>
            <a:pPr marL="447675" indent="-447675">
              <a:buNone/>
            </a:pPr>
            <a:endParaRPr lang="en-US" altLang="zh-TW" sz="1800" dirty="0" smtClean="0">
              <a:solidFill>
                <a:srgbClr val="0070C0"/>
              </a:solidFill>
              <a:latin typeface="微軟正黑體" pitchFamily="34" charset="-120"/>
              <a:ea typeface="微軟正黑體" pitchFamily="34" charset="-120"/>
            </a:endParaRPr>
          </a:p>
          <a:p>
            <a:pPr marL="628650" indent="-628650">
              <a:buNone/>
            </a:pPr>
            <a:r>
              <a:rPr lang="en-US" altLang="zh-TW" dirty="0">
                <a:solidFill>
                  <a:srgbClr val="00B050"/>
                </a:solidFill>
                <a:latin typeface="微軟正黑體" pitchFamily="34" charset="-120"/>
                <a:ea typeface="微軟正黑體" pitchFamily="34" charset="-120"/>
              </a:rPr>
              <a:t>Q</a:t>
            </a:r>
            <a:r>
              <a:rPr lang="zh-TW" altLang="en-US" dirty="0" smtClean="0">
                <a:solidFill>
                  <a:srgbClr val="00B050"/>
                </a:solidFill>
                <a:latin typeface="微軟正黑體" pitchFamily="34" charset="-120"/>
                <a:ea typeface="微軟正黑體" pitchFamily="34" charset="-120"/>
              </a:rPr>
              <a:t>：論文可以</a:t>
            </a:r>
            <a:r>
              <a:rPr lang="zh-TW" altLang="en-US" dirty="0">
                <a:solidFill>
                  <a:srgbClr val="00B050"/>
                </a:solidFill>
                <a:latin typeface="微軟正黑體" pitchFamily="34" charset="-120"/>
                <a:ea typeface="微軟正黑體" pitchFamily="34" charset="-120"/>
              </a:rPr>
              <a:t>不</a:t>
            </a:r>
            <a:r>
              <a:rPr lang="zh-TW" altLang="en-US" dirty="0" smtClean="0">
                <a:solidFill>
                  <a:srgbClr val="00B050"/>
                </a:solidFill>
                <a:latin typeface="微軟正黑體" pitchFamily="34" charset="-120"/>
                <a:ea typeface="微軟正黑體" pitchFamily="34" charset="-120"/>
              </a:rPr>
              <a:t>公開嗎</a:t>
            </a:r>
            <a:r>
              <a:rPr lang="zh-TW" altLang="en-US" dirty="0">
                <a:solidFill>
                  <a:srgbClr val="00B050"/>
                </a:solidFill>
                <a:latin typeface="微軟正黑體" pitchFamily="34" charset="-120"/>
                <a:ea typeface="微軟正黑體" pitchFamily="34" charset="-120"/>
              </a:rPr>
              <a:t>？</a:t>
            </a:r>
            <a:endParaRPr lang="en-US" altLang="zh-TW" dirty="0">
              <a:solidFill>
                <a:srgbClr val="00B050"/>
              </a:solidFill>
              <a:latin typeface="微軟正黑體" pitchFamily="34" charset="-120"/>
              <a:ea typeface="微軟正黑體" pitchFamily="34" charset="-120"/>
            </a:endParaRPr>
          </a:p>
          <a:p>
            <a:pPr marL="447675" indent="-447675">
              <a:buNone/>
            </a:pPr>
            <a:r>
              <a:rPr lang="en-US" altLang="zh-TW" sz="2200" dirty="0" smtClean="0">
                <a:latin typeface="微軟正黑體" pitchFamily="34" charset="-120"/>
                <a:ea typeface="微軟正黑體" pitchFamily="34" charset="-120"/>
              </a:rPr>
              <a:t>A</a:t>
            </a:r>
            <a:r>
              <a:rPr lang="zh-TW" altLang="en-US" sz="2200" dirty="0" smtClean="0">
                <a:latin typeface="微軟正黑體" pitchFamily="34" charset="-120"/>
                <a:ea typeface="微軟正黑體" pitchFamily="34" charset="-120"/>
              </a:rPr>
              <a:t>：依教育部</a:t>
            </a:r>
            <a:r>
              <a:rPr lang="en-US" altLang="zh-TW" sz="2200" dirty="0" smtClean="0">
                <a:latin typeface="微軟正黑體" pitchFamily="34" charset="-120"/>
                <a:ea typeface="微軟正黑體" pitchFamily="34" charset="-120"/>
              </a:rPr>
              <a:t>97</a:t>
            </a:r>
            <a:r>
              <a:rPr lang="zh-TW" altLang="en-US" sz="2200" dirty="0" smtClean="0">
                <a:latin typeface="微軟正黑體" pitchFamily="34" charset="-120"/>
                <a:ea typeface="微軟正黑體" pitchFamily="34" charset="-120"/>
              </a:rPr>
              <a:t>年</a:t>
            </a:r>
            <a:r>
              <a:rPr lang="en-US" altLang="zh-TW" sz="2200" dirty="0" smtClean="0">
                <a:latin typeface="微軟正黑體" pitchFamily="34" charset="-120"/>
                <a:ea typeface="微軟正黑體" pitchFamily="34" charset="-120"/>
              </a:rPr>
              <a:t>7</a:t>
            </a:r>
            <a:r>
              <a:rPr lang="zh-TW" altLang="en-US" sz="2200" dirty="0" smtClean="0">
                <a:latin typeface="微軟正黑體" pitchFamily="34" charset="-120"/>
                <a:ea typeface="微軟正黑體" pitchFamily="34" charset="-120"/>
              </a:rPr>
              <a:t>月</a:t>
            </a:r>
            <a:r>
              <a:rPr lang="en-US" altLang="zh-TW" sz="2200" dirty="0" smtClean="0">
                <a:latin typeface="微軟正黑體" pitchFamily="34" charset="-120"/>
                <a:ea typeface="微軟正黑體" pitchFamily="34" charset="-120"/>
              </a:rPr>
              <a:t>23</a:t>
            </a:r>
            <a:r>
              <a:rPr lang="zh-TW" altLang="en-US" sz="2200" dirty="0" smtClean="0">
                <a:latin typeface="微軟正黑體" pitchFamily="34" charset="-120"/>
                <a:ea typeface="微軟正黑體" pitchFamily="34" charset="-120"/>
              </a:rPr>
              <a:t>日台高字第</a:t>
            </a:r>
            <a:r>
              <a:rPr lang="en-US" altLang="zh-TW" sz="2200" dirty="0" smtClean="0">
                <a:latin typeface="微軟正黑體" pitchFamily="34" charset="-120"/>
                <a:ea typeface="微軟正黑體" pitchFamily="34" charset="-120"/>
              </a:rPr>
              <a:t>0970140061</a:t>
            </a:r>
            <a:r>
              <a:rPr lang="zh-TW" altLang="en-US" sz="2200" dirty="0" smtClean="0">
                <a:latin typeface="微軟正黑體" pitchFamily="34" charset="-120"/>
                <a:ea typeface="微軟正黑體" pitchFamily="34" charset="-120"/>
              </a:rPr>
              <a:t>號函辦理，為促進學術傳播，研究生提交博、碩士論文時，以</a:t>
            </a:r>
            <a:r>
              <a:rPr lang="zh-TW" altLang="en-US" sz="2200" b="1" dirty="0" smtClean="0">
                <a:solidFill>
                  <a:srgbClr val="FF0000"/>
                </a:solidFill>
                <a:latin typeface="微軟正黑體" pitchFamily="34" charset="-120"/>
                <a:ea typeface="微軟正黑體" pitchFamily="34" charset="-120"/>
              </a:rPr>
              <a:t>立即公開利用</a:t>
            </a:r>
            <a:r>
              <a:rPr lang="zh-TW" altLang="en-US" sz="2200" dirty="0" smtClean="0">
                <a:latin typeface="微軟正黑體" pitchFamily="34" charset="-120"/>
                <a:ea typeface="微軟正黑體" pitchFamily="34" charset="-120"/>
              </a:rPr>
              <a:t>為原則。若延後公開則需訂定合理期限，其期限至多為</a:t>
            </a:r>
            <a:r>
              <a:rPr lang="en-US" altLang="zh-TW" sz="2200" dirty="0" smtClean="0">
                <a:latin typeface="微軟正黑體" pitchFamily="34" charset="-120"/>
                <a:ea typeface="微軟正黑體" pitchFamily="34" charset="-120"/>
              </a:rPr>
              <a:t>5</a:t>
            </a:r>
            <a:r>
              <a:rPr lang="zh-TW" altLang="en-US" sz="2200" dirty="0" smtClean="0">
                <a:latin typeface="微軟正黑體" pitchFamily="34" charset="-120"/>
                <a:ea typeface="微軟正黑體" pitchFamily="34" charset="-120"/>
              </a:rPr>
              <a:t>年，且應避免永不公開之情況。</a:t>
            </a:r>
            <a:endParaRPr lang="en-US" altLang="zh-TW" sz="2200" dirty="0" smtClean="0">
              <a:latin typeface="微軟正黑體" pitchFamily="34" charset="-120"/>
              <a:ea typeface="微軟正黑體" pitchFamily="34" charset="-120"/>
            </a:endParaRPr>
          </a:p>
          <a:p>
            <a:pPr marL="447675" indent="-447675">
              <a:buNone/>
            </a:pPr>
            <a:r>
              <a:rPr lang="zh-TW" altLang="en-US" sz="1800" dirty="0" smtClean="0">
                <a:solidFill>
                  <a:srgbClr val="0070C0"/>
                </a:solidFill>
                <a:latin typeface="微軟正黑體" pitchFamily="34" charset="-120"/>
                <a:ea typeface="微軟正黑體" pitchFamily="34" charset="-120"/>
              </a:rPr>
              <a:t>       </a:t>
            </a:r>
            <a:r>
              <a:rPr lang="en-US" altLang="zh-TW" sz="1800" dirty="0" smtClean="0">
                <a:solidFill>
                  <a:srgbClr val="0070C0"/>
                </a:solidFill>
                <a:latin typeface="微軟正黑體" pitchFamily="34" charset="-120"/>
                <a:ea typeface="微軟正黑體" pitchFamily="34" charset="-120"/>
              </a:rPr>
              <a:t>(</a:t>
            </a:r>
            <a:r>
              <a:rPr lang="zh-TW" altLang="en-US" sz="1800" dirty="0" smtClean="0">
                <a:solidFill>
                  <a:srgbClr val="0070C0"/>
                </a:solidFill>
                <a:latin typeface="微軟正黑體" pitchFamily="34" charset="-120"/>
                <a:ea typeface="微軟正黑體" pitchFamily="34" charset="-120"/>
              </a:rPr>
              <a:t>路徑：靜宜博碩士論文</a:t>
            </a:r>
            <a:r>
              <a:rPr lang="en-US" altLang="zh-TW" sz="1800" dirty="0" smtClean="0">
                <a:solidFill>
                  <a:srgbClr val="0070C0"/>
                </a:solidFill>
                <a:latin typeface="微軟正黑體" pitchFamily="34" charset="-120"/>
                <a:ea typeface="微軟正黑體" pitchFamily="34" charset="-120"/>
                <a:sym typeface="Wingdings" pitchFamily="2" charset="2"/>
              </a:rPr>
              <a:t></a:t>
            </a:r>
            <a:r>
              <a:rPr lang="zh-TW" altLang="en-US" sz="1800" dirty="0" smtClean="0">
                <a:solidFill>
                  <a:srgbClr val="0070C0"/>
                </a:solidFill>
                <a:latin typeface="微軟正黑體" pitchFamily="34" charset="-120"/>
                <a:ea typeface="微軟正黑體" pitchFamily="34" charset="-120"/>
              </a:rPr>
              <a:t>最新消息</a:t>
            </a:r>
            <a:r>
              <a:rPr lang="en-US" altLang="zh-TW" sz="1800" dirty="0" smtClean="0">
                <a:solidFill>
                  <a:srgbClr val="0070C0"/>
                </a:solidFill>
                <a:latin typeface="微軟正黑體" pitchFamily="34" charset="-120"/>
                <a:ea typeface="微軟正黑體" pitchFamily="34" charset="-120"/>
              </a:rPr>
              <a:t>)</a:t>
            </a:r>
          </a:p>
          <a:p>
            <a:pPr>
              <a:buNone/>
            </a:pPr>
            <a:endParaRPr lang="en-US" altLang="zh-TW" dirty="0" smtClean="0"/>
          </a:p>
          <a:p>
            <a:pPr>
              <a:buNone/>
            </a:pPr>
            <a:endParaRPr lang="zh-TW" altLang="en-US" dirty="0"/>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60</a:t>
            </a:fld>
            <a:endParaRPr lang="zh-TW" alt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620688"/>
            <a:ext cx="8229600" cy="5904656"/>
          </a:xfrm>
        </p:spPr>
        <p:txBody>
          <a:bodyPr>
            <a:noAutofit/>
          </a:bodyPr>
          <a:lstStyle/>
          <a:p>
            <a:pPr marL="0" indent="0">
              <a:buNone/>
            </a:pPr>
            <a:r>
              <a:rPr lang="en-US" altLang="zh-TW" sz="1600" dirty="0">
                <a:solidFill>
                  <a:srgbClr val="00B050"/>
                </a:solidFill>
                <a:latin typeface="微軟正黑體" pitchFamily="34" charset="-120"/>
                <a:ea typeface="微軟正黑體" pitchFamily="34" charset="-120"/>
              </a:rPr>
              <a:t>Q</a:t>
            </a:r>
            <a:r>
              <a:rPr lang="zh-TW" altLang="en-US" sz="1600" dirty="0" smtClean="0">
                <a:solidFill>
                  <a:srgbClr val="00B050"/>
                </a:solidFill>
                <a:latin typeface="微軟正黑體" pitchFamily="34" charset="-120"/>
                <a:ea typeface="微軟正黑體" pitchFamily="34" charset="-120"/>
              </a:rPr>
              <a:t>：紙本論文的封面顏色？</a:t>
            </a:r>
            <a:endParaRPr lang="en-US" altLang="zh-TW" sz="1600" dirty="0" smtClean="0">
              <a:solidFill>
                <a:srgbClr val="00B050"/>
              </a:solidFill>
              <a:latin typeface="微軟正黑體" pitchFamily="34" charset="-120"/>
              <a:ea typeface="微軟正黑體" pitchFamily="34" charset="-120"/>
            </a:endParaRPr>
          </a:p>
          <a:p>
            <a:pPr marL="447675" indent="-447675">
              <a:buNone/>
            </a:pPr>
            <a:r>
              <a:rPr lang="en-US" altLang="zh-TW" sz="1600" dirty="0">
                <a:latin typeface="微軟正黑體" pitchFamily="34" charset="-120"/>
                <a:ea typeface="微軟正黑體" pitchFamily="34" charset="-120"/>
              </a:rPr>
              <a:t>A</a:t>
            </a:r>
            <a:r>
              <a:rPr lang="zh-TW" altLang="en-US" sz="1600" dirty="0" smtClean="0">
                <a:latin typeface="微軟正黑體" pitchFamily="34" charset="-120"/>
                <a:ea typeface="微軟正黑體" pitchFamily="34" charset="-120"/>
              </a:rPr>
              <a:t>：請詢問系上，每系的規定不同，以系上規定為主</a:t>
            </a:r>
            <a:endParaRPr lang="en-US" altLang="zh-TW" sz="1600" dirty="0" smtClean="0">
              <a:latin typeface="微軟正黑體" pitchFamily="34" charset="-120"/>
              <a:ea typeface="微軟正黑體" pitchFamily="34" charset="-120"/>
            </a:endParaRPr>
          </a:p>
          <a:p>
            <a:pPr marL="447675" indent="-447675">
              <a:buNone/>
            </a:pPr>
            <a:endParaRPr lang="en-US" altLang="zh-TW" sz="1600" dirty="0">
              <a:solidFill>
                <a:srgbClr val="00B050"/>
              </a:solidFill>
              <a:latin typeface="微軟正黑體" pitchFamily="34" charset="-120"/>
              <a:ea typeface="微軟正黑體" pitchFamily="34" charset="-120"/>
            </a:endParaRPr>
          </a:p>
          <a:p>
            <a:pPr marL="0" indent="0">
              <a:buNone/>
            </a:pPr>
            <a:r>
              <a:rPr lang="en-US" altLang="zh-TW" sz="1600" dirty="0">
                <a:solidFill>
                  <a:srgbClr val="00B050"/>
                </a:solidFill>
                <a:latin typeface="微軟正黑體" pitchFamily="34" charset="-120"/>
                <a:ea typeface="微軟正黑體" pitchFamily="34" charset="-120"/>
              </a:rPr>
              <a:t>Q</a:t>
            </a:r>
            <a:r>
              <a:rPr lang="zh-TW" altLang="en-US" sz="1600" dirty="0">
                <a:solidFill>
                  <a:srgbClr val="00B050"/>
                </a:solidFill>
                <a:latin typeface="微軟正黑體" pitchFamily="34" charset="-120"/>
                <a:ea typeface="微軟正黑體" pitchFamily="34" charset="-120"/>
              </a:rPr>
              <a:t>：</a:t>
            </a:r>
            <a:r>
              <a:rPr lang="zh-TW" altLang="en-US" sz="1600" dirty="0" smtClean="0">
                <a:solidFill>
                  <a:srgbClr val="00B050"/>
                </a:solidFill>
                <a:latin typeface="微軟正黑體" panose="020B0604030504040204" pitchFamily="34" charset="-120"/>
                <a:ea typeface="微軟正黑體" panose="020B0604030504040204" pitchFamily="34" charset="-120"/>
              </a:rPr>
              <a:t>圖書館</a:t>
            </a:r>
            <a:r>
              <a:rPr lang="zh-TW" altLang="en-US" sz="1600" dirty="0">
                <a:solidFill>
                  <a:srgbClr val="00B050"/>
                </a:solidFill>
                <a:latin typeface="微軟正黑體" panose="020B0604030504040204" pitchFamily="34" charset="-120"/>
                <a:ea typeface="微軟正黑體" panose="020B0604030504040204" pitchFamily="34" charset="-120"/>
              </a:rPr>
              <a:t>是否有訂定論文內容格式？</a:t>
            </a:r>
          </a:p>
          <a:p>
            <a:pPr marL="0" indent="0">
              <a:buNone/>
            </a:pPr>
            <a:r>
              <a:rPr lang="en-US" altLang="zh-TW" sz="1600" dirty="0" smtClean="0">
                <a:latin typeface="微軟正黑體" panose="020B0604030504040204" pitchFamily="34" charset="-120"/>
                <a:ea typeface="微軟正黑體" panose="020B0604030504040204" pitchFamily="34" charset="-120"/>
              </a:rPr>
              <a:t>A</a:t>
            </a:r>
            <a:r>
              <a:rPr lang="zh-TW" altLang="en-US" sz="1600" dirty="0" smtClean="0">
                <a:latin typeface="微軟正黑體" panose="020B0604030504040204" pitchFamily="34" charset="-120"/>
                <a:ea typeface="微軟正黑體" panose="020B0604030504040204" pitchFamily="34" charset="-120"/>
              </a:rPr>
              <a:t>：除了</a:t>
            </a:r>
            <a:r>
              <a:rPr lang="zh-TW" altLang="en-US" sz="1600" dirty="0">
                <a:latin typeface="微軟正黑體" panose="020B0604030504040204" pitchFamily="34" charset="-120"/>
                <a:ea typeface="微軟正黑體" panose="020B0604030504040204" pitchFamily="34" charset="-120"/>
              </a:rPr>
              <a:t>「論文封面」格式、「審定書</a:t>
            </a:r>
            <a:r>
              <a:rPr lang="zh-TW" altLang="en-US" sz="1600" dirty="0" smtClean="0">
                <a:latin typeface="微軟正黑體" panose="020B0604030504040204" pitchFamily="34" charset="-120"/>
                <a:ea typeface="微軟正黑體" panose="020B0604030504040204" pitchFamily="34" charset="-120"/>
              </a:rPr>
              <a:t>」需</a:t>
            </a:r>
            <a:r>
              <a:rPr lang="zh-TW" altLang="en-US" sz="1600" dirty="0">
                <a:latin typeface="微軟正黑體" panose="020B0604030504040204" pitchFamily="34" charset="-120"/>
                <a:ea typeface="微軟正黑體" panose="020B0604030504040204" pitchFamily="34" charset="-120"/>
              </a:rPr>
              <a:t>使用固定範本之外，圖書館並無規定內文、參考文獻</a:t>
            </a:r>
            <a:r>
              <a:rPr lang="zh-TW" altLang="en-US" sz="1600" dirty="0" smtClean="0">
                <a:latin typeface="微軟正黑體" panose="020B0604030504040204" pitchFamily="34" charset="-120"/>
                <a:ea typeface="微軟正黑體" panose="020B0604030504040204" pitchFamily="34" charset="-120"/>
              </a:rPr>
              <a:t>格式</a:t>
            </a:r>
            <a:r>
              <a:rPr lang="zh-TW" altLang="en-US" sz="1600" dirty="0">
                <a:latin typeface="微軟正黑體" panose="020B0604030504040204" pitchFamily="34" charset="-120"/>
                <a:ea typeface="微軟正黑體" panose="020B0604030504040204" pitchFamily="34" charset="-120"/>
              </a:rPr>
              <a:t>。</a:t>
            </a:r>
          </a:p>
          <a:p>
            <a:pPr marL="0" indent="0">
              <a:buNone/>
            </a:pPr>
            <a:endParaRPr lang="en-US" altLang="zh-TW" sz="1600" dirty="0" smtClean="0">
              <a:latin typeface="微軟正黑體" panose="020B0604030504040204" pitchFamily="34" charset="-120"/>
              <a:ea typeface="微軟正黑體" panose="020B0604030504040204" pitchFamily="34" charset="-120"/>
            </a:endParaRPr>
          </a:p>
          <a:p>
            <a:pPr marL="0" indent="0">
              <a:buNone/>
            </a:pPr>
            <a:r>
              <a:rPr lang="en-US" altLang="zh-TW" sz="1600" dirty="0">
                <a:solidFill>
                  <a:srgbClr val="00B050"/>
                </a:solidFill>
                <a:latin typeface="微軟正黑體" pitchFamily="34" charset="-120"/>
                <a:ea typeface="微軟正黑體" pitchFamily="34" charset="-120"/>
              </a:rPr>
              <a:t>Q</a:t>
            </a:r>
            <a:r>
              <a:rPr lang="zh-TW" altLang="en-US" sz="1600" dirty="0" smtClean="0">
                <a:solidFill>
                  <a:srgbClr val="00B050"/>
                </a:solidFill>
                <a:latin typeface="微軟正黑體" pitchFamily="34" charset="-120"/>
                <a:ea typeface="微軟正黑體" pitchFamily="34" charset="-120"/>
              </a:rPr>
              <a:t>：紙本論文裝訂方式為何？</a:t>
            </a:r>
            <a:endParaRPr lang="en-US" altLang="zh-TW" sz="1600" dirty="0" smtClean="0">
              <a:solidFill>
                <a:srgbClr val="00B050"/>
              </a:solidFill>
              <a:latin typeface="微軟正黑體" pitchFamily="34" charset="-120"/>
              <a:ea typeface="微軟正黑體" pitchFamily="34" charset="-120"/>
            </a:endParaRPr>
          </a:p>
          <a:p>
            <a:pPr marL="0" indent="0">
              <a:buNone/>
            </a:pPr>
            <a:r>
              <a:rPr lang="en-US" altLang="zh-TW" sz="1600" dirty="0" smtClean="0">
                <a:latin typeface="微軟正黑體" pitchFamily="34" charset="-120"/>
                <a:ea typeface="微軟正黑體" pitchFamily="34" charset="-120"/>
              </a:rPr>
              <a:t>A</a:t>
            </a:r>
            <a:r>
              <a:rPr lang="zh-TW" altLang="en-US" sz="1600" dirty="0" smtClean="0">
                <a:latin typeface="微軟正黑體" pitchFamily="34" charset="-120"/>
                <a:ea typeface="微軟正黑體" pitchFamily="34" charset="-120"/>
              </a:rPr>
              <a:t>：為了典藏之方便性，建議紙本論文用「精裝」</a:t>
            </a:r>
            <a:endParaRPr lang="en-US" altLang="zh-TW" sz="1600" dirty="0" smtClean="0">
              <a:latin typeface="微軟正黑體" pitchFamily="34" charset="-120"/>
              <a:ea typeface="微軟正黑體" pitchFamily="34" charset="-120"/>
            </a:endParaRPr>
          </a:p>
          <a:p>
            <a:pPr marL="0" indent="0">
              <a:buNone/>
            </a:pPr>
            <a:endParaRPr lang="en-US" altLang="zh-TW" sz="1600" dirty="0">
              <a:latin typeface="微軟正黑體" pitchFamily="34" charset="-120"/>
              <a:ea typeface="微軟正黑體" pitchFamily="34" charset="-120"/>
            </a:endParaRPr>
          </a:p>
          <a:p>
            <a:pPr marL="0" indent="0">
              <a:buNone/>
            </a:pPr>
            <a:r>
              <a:rPr lang="en-US" altLang="zh-TW" sz="1600" dirty="0">
                <a:solidFill>
                  <a:srgbClr val="00B050"/>
                </a:solidFill>
                <a:latin typeface="微軟正黑體" pitchFamily="34" charset="-120"/>
                <a:ea typeface="微軟正黑體" pitchFamily="34" charset="-120"/>
              </a:rPr>
              <a:t>Q</a:t>
            </a:r>
            <a:r>
              <a:rPr lang="zh-TW" altLang="en-US" sz="1600" dirty="0" smtClean="0">
                <a:solidFill>
                  <a:srgbClr val="00B050"/>
                </a:solidFill>
                <a:latin typeface="微軟正黑體" pitchFamily="34" charset="-120"/>
                <a:ea typeface="微軟正黑體" pitchFamily="34" charset="-120"/>
              </a:rPr>
              <a:t>：紙本論文裡是否需要有浮水印？若要含有校浮水印版本如何取得？</a:t>
            </a:r>
            <a:endParaRPr lang="en-US" altLang="zh-TW" sz="1600" dirty="0" smtClean="0">
              <a:solidFill>
                <a:srgbClr val="00B050"/>
              </a:solidFill>
              <a:latin typeface="微軟正黑體" pitchFamily="34" charset="-120"/>
              <a:ea typeface="微軟正黑體" pitchFamily="34" charset="-120"/>
            </a:endParaRPr>
          </a:p>
          <a:p>
            <a:pPr marL="0" indent="0">
              <a:buNone/>
            </a:pPr>
            <a:r>
              <a:rPr lang="en-US" altLang="zh-TW" sz="1600" dirty="0" smtClean="0">
                <a:latin typeface="微軟正黑體" pitchFamily="34" charset="-120"/>
                <a:ea typeface="微軟正黑體" pitchFamily="34" charset="-120"/>
              </a:rPr>
              <a:t>A</a:t>
            </a:r>
            <a:r>
              <a:rPr lang="zh-TW" altLang="en-US" sz="1600" dirty="0" smtClean="0">
                <a:latin typeface="微軟正黑體" pitchFamily="34" charset="-120"/>
                <a:ea typeface="微軟正黑體" pitchFamily="34" charset="-120"/>
              </a:rPr>
              <a:t>：圖書館並無規定繳交之紙本論文需要有浮水印版本。但某些系上似乎有規定，請依自行詢問系上。浮水印版本電子檔可在「審核通過後」自行登入論文系統</a:t>
            </a:r>
            <a:r>
              <a:rPr lang="en-US" altLang="zh-TW" sz="1600" dirty="0" smtClean="0">
                <a:latin typeface="微軟正黑體" pitchFamily="34" charset="-120"/>
                <a:ea typeface="微軟正黑體" pitchFamily="34" charset="-120"/>
              </a:rPr>
              <a:t>Step2</a:t>
            </a:r>
            <a:r>
              <a:rPr lang="zh-TW" altLang="en-US" sz="1600" dirty="0" smtClean="0">
                <a:latin typeface="微軟正黑體" pitchFamily="34" charset="-120"/>
                <a:ea typeface="微軟正黑體" pitchFamily="34" charset="-120"/>
              </a:rPr>
              <a:t>裡下載電子檔即可。若無法下載</a:t>
            </a:r>
            <a:r>
              <a:rPr lang="zh-TW" altLang="en-US" sz="1600" dirty="0" smtClean="0">
                <a:latin typeface="微軟正黑體" pitchFamily="34" charset="-120"/>
                <a:ea typeface="微軟正黑體" pitchFamily="34" charset="-120"/>
              </a:rPr>
              <a:t>請洽知識服務組</a:t>
            </a:r>
            <a:r>
              <a:rPr lang="zh-TW" altLang="en-US" sz="1600" dirty="0" smtClean="0">
                <a:latin typeface="微軟正黑體" pitchFamily="34" charset="-120"/>
                <a:ea typeface="微軟正黑體" pitchFamily="34" charset="-120"/>
              </a:rPr>
              <a:t>。</a:t>
            </a:r>
            <a:endParaRPr lang="en-US" altLang="zh-TW" sz="1600" dirty="0" smtClean="0">
              <a:latin typeface="微軟正黑體" pitchFamily="34" charset="-120"/>
              <a:ea typeface="微軟正黑體" pitchFamily="34" charset="-120"/>
            </a:endParaRPr>
          </a:p>
          <a:p>
            <a:pPr marL="0" indent="0">
              <a:buNone/>
            </a:pPr>
            <a:endParaRPr lang="en-US" altLang="zh-TW" sz="1600" dirty="0">
              <a:latin typeface="微軟正黑體" pitchFamily="34" charset="-120"/>
              <a:ea typeface="微軟正黑體" pitchFamily="34" charset="-120"/>
            </a:endParaRPr>
          </a:p>
          <a:p>
            <a:pPr marL="0" indent="0">
              <a:buNone/>
            </a:pPr>
            <a:r>
              <a:rPr lang="en-US" altLang="zh-TW" sz="1600" dirty="0" smtClean="0">
                <a:solidFill>
                  <a:srgbClr val="00B050"/>
                </a:solidFill>
                <a:latin typeface="微軟正黑體" pitchFamily="34" charset="-120"/>
                <a:ea typeface="微軟正黑體" pitchFamily="34" charset="-120"/>
              </a:rPr>
              <a:t>Q</a:t>
            </a:r>
            <a:r>
              <a:rPr lang="zh-TW" altLang="en-US" sz="1600" dirty="0" smtClean="0">
                <a:solidFill>
                  <a:srgbClr val="00B050"/>
                </a:solidFill>
                <a:latin typeface="微軟正黑體" pitchFamily="34" charset="-120"/>
                <a:ea typeface="微軟正黑體" pitchFamily="34" charset="-120"/>
              </a:rPr>
              <a:t>：審核時間是否包含例假日？</a:t>
            </a:r>
            <a:endParaRPr lang="en-US" altLang="zh-TW" sz="1600" dirty="0" smtClean="0">
              <a:solidFill>
                <a:srgbClr val="00B050"/>
              </a:solidFill>
              <a:latin typeface="微軟正黑體" pitchFamily="34" charset="-120"/>
              <a:ea typeface="微軟正黑體" pitchFamily="34" charset="-120"/>
            </a:endParaRPr>
          </a:p>
          <a:p>
            <a:pPr marL="0" indent="0">
              <a:buNone/>
            </a:pPr>
            <a:r>
              <a:rPr lang="en-US" altLang="zh-TW" sz="1600" dirty="0" smtClean="0">
                <a:latin typeface="微軟正黑體" pitchFamily="34" charset="-120"/>
                <a:ea typeface="微軟正黑體" pitchFamily="34" charset="-120"/>
              </a:rPr>
              <a:t> A</a:t>
            </a:r>
            <a:r>
              <a:rPr lang="zh-TW" altLang="en-US" sz="1600" dirty="0">
                <a:latin typeface="微軟正黑體" pitchFamily="34" charset="-120"/>
                <a:ea typeface="微軟正黑體" pitchFamily="34" charset="-120"/>
              </a:rPr>
              <a:t>：</a:t>
            </a:r>
            <a:r>
              <a:rPr lang="zh-TW" altLang="en-US" sz="1600" dirty="0" smtClean="0">
                <a:latin typeface="微軟正黑體" panose="020B0604030504040204" pitchFamily="34" charset="-120"/>
                <a:ea typeface="微軟正黑體" panose="020B0604030504040204" pitchFamily="34" charset="-120"/>
              </a:rPr>
              <a:t>論文系統</a:t>
            </a:r>
            <a:r>
              <a:rPr lang="zh-TW" altLang="en-US" sz="1600" dirty="0">
                <a:latin typeface="微軟正黑體" panose="020B0604030504040204" pitchFamily="34" charset="-120"/>
                <a:ea typeface="微軟正黑體" panose="020B0604030504040204" pitchFamily="34" charset="-120"/>
              </a:rPr>
              <a:t>有鎖</a:t>
            </a:r>
            <a:r>
              <a:rPr lang="en-US" altLang="zh-TW" sz="1600" dirty="0">
                <a:latin typeface="微軟正黑體" panose="020B0604030504040204" pitchFamily="34" charset="-120"/>
                <a:ea typeface="微軟正黑體" panose="020B0604030504040204" pitchFamily="34" charset="-120"/>
              </a:rPr>
              <a:t>IP</a:t>
            </a:r>
            <a:r>
              <a:rPr lang="zh-TW" altLang="en-US" sz="1600" dirty="0" smtClean="0">
                <a:latin typeface="微軟正黑體" panose="020B0604030504040204" pitchFamily="34" charset="-120"/>
                <a:ea typeface="微軟正黑體" panose="020B0604030504040204" pitchFamily="34" charset="-120"/>
              </a:rPr>
              <a:t>，休館日皆無法</a:t>
            </a:r>
            <a:r>
              <a:rPr lang="zh-TW" altLang="en-US" sz="1600" dirty="0">
                <a:latin typeface="微軟正黑體" panose="020B0604030504040204" pitchFamily="34" charset="-120"/>
                <a:ea typeface="微軟正黑體" panose="020B0604030504040204" pitchFamily="34" charset="-120"/>
              </a:rPr>
              <a:t>幫您審核論文</a:t>
            </a:r>
            <a:r>
              <a:rPr lang="zh-TW" altLang="en-US" sz="1600" dirty="0" smtClean="0">
                <a:latin typeface="微軟正黑體" panose="020B0604030504040204" pitchFamily="34" charset="-120"/>
                <a:ea typeface="微軟正黑體" panose="020B0604030504040204" pitchFamily="34" charset="-120"/>
              </a:rPr>
              <a:t>，敬請</a:t>
            </a:r>
            <a:r>
              <a:rPr lang="zh-TW" altLang="en-US" sz="1600" dirty="0">
                <a:latin typeface="微軟正黑體" panose="020B0604030504040204" pitchFamily="34" charset="-120"/>
                <a:ea typeface="微軟正黑體" panose="020B0604030504040204" pitchFamily="34" charset="-120"/>
              </a:rPr>
              <a:t>見諒</a:t>
            </a:r>
            <a:r>
              <a:rPr lang="zh-TW" altLang="en-US" sz="1600" dirty="0" smtClean="0">
                <a:latin typeface="微軟正黑體" panose="020B0604030504040204" pitchFamily="34" charset="-120"/>
                <a:ea typeface="微軟正黑體" panose="020B0604030504040204" pitchFamily="34" charset="-120"/>
              </a:rPr>
              <a:t>。</a:t>
            </a:r>
            <a:endParaRPr lang="zh-TW" altLang="en-US" sz="1600" dirty="0">
              <a:latin typeface="微軟正黑體" panose="020B0604030504040204" pitchFamily="34" charset="-120"/>
              <a:ea typeface="微軟正黑體" panose="020B0604030504040204" pitchFamily="34" charset="-120"/>
            </a:endParaRPr>
          </a:p>
          <a:p>
            <a:pPr marL="0" indent="0">
              <a:buNone/>
            </a:pPr>
            <a:r>
              <a:rPr lang="zh-TW" altLang="en-US" sz="1600" b="1" dirty="0" smtClean="0">
                <a:solidFill>
                  <a:srgbClr val="FF0000"/>
                </a:solidFill>
                <a:latin typeface="微軟正黑體" panose="020B0604030504040204" pitchFamily="34" charset="-120"/>
                <a:ea typeface="微軟正黑體" panose="020B0604030504040204" pitchFamily="34" charset="-120"/>
              </a:rPr>
              <a:t>        無法審核時間：週六</a:t>
            </a:r>
            <a:r>
              <a:rPr lang="zh-TW" altLang="en-US" sz="1600" b="1" dirty="0">
                <a:solidFill>
                  <a:srgbClr val="FF0000"/>
                </a:solidFill>
                <a:latin typeface="微軟正黑體" panose="020B0604030504040204" pitchFamily="34" charset="-120"/>
                <a:ea typeface="微軟正黑體" panose="020B0604030504040204" pitchFamily="34" charset="-120"/>
              </a:rPr>
              <a:t>、日及寒暑假休館</a:t>
            </a:r>
            <a:r>
              <a:rPr lang="zh-TW" altLang="en-US" sz="1600" b="1" dirty="0" smtClean="0">
                <a:solidFill>
                  <a:srgbClr val="FF0000"/>
                </a:solidFill>
                <a:latin typeface="微軟正黑體" panose="020B0604030504040204" pitchFamily="34" charset="-120"/>
                <a:ea typeface="微軟正黑體" panose="020B0604030504040204" pitchFamily="34" charset="-120"/>
              </a:rPr>
              <a:t>日</a:t>
            </a:r>
            <a:endParaRPr lang="en-US" altLang="zh-TW" sz="1600" b="1" dirty="0" smtClean="0">
              <a:solidFill>
                <a:srgbClr val="FF0000"/>
              </a:solidFill>
              <a:latin typeface="微軟正黑體" panose="020B0604030504040204" pitchFamily="34" charset="-120"/>
              <a:ea typeface="微軟正黑體" panose="020B0604030504040204" pitchFamily="34" charset="-120"/>
            </a:endParaRPr>
          </a:p>
          <a:p>
            <a:pPr marL="0" indent="0">
              <a:buNone/>
            </a:pPr>
            <a:r>
              <a:rPr lang="en-US" altLang="zh-TW" sz="1600" b="1" dirty="0" smtClean="0">
                <a:solidFill>
                  <a:srgbClr val="FF0000"/>
                </a:solidFill>
                <a:latin typeface="微軟正黑體" panose="020B0604030504040204" pitchFamily="34" charset="-120"/>
                <a:ea typeface="微軟正黑體" panose="020B0604030504040204" pitchFamily="34" charset="-120"/>
              </a:rPr>
              <a:t>        *</a:t>
            </a:r>
            <a:endParaRPr lang="zh-TW" altLang="en-US" sz="1600" dirty="0">
              <a:solidFill>
                <a:srgbClr val="FF000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61</a:t>
            </a:fld>
            <a:endParaRPr lang="zh-TW" altLang="en-US"/>
          </a:p>
        </p:txBody>
      </p:sp>
      <p:sp>
        <p:nvSpPr>
          <p:cNvPr id="2" name="圓角矩形 1"/>
          <p:cNvSpPr/>
          <p:nvPr/>
        </p:nvSpPr>
        <p:spPr>
          <a:xfrm>
            <a:off x="1115616" y="5802477"/>
            <a:ext cx="5559512" cy="288032"/>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注意！！</a:t>
            </a:r>
            <a:r>
              <a:rPr lang="en-US" altLang="zh-TW" b="1" dirty="0" smtClean="0">
                <a:solidFill>
                  <a:srgbClr val="FF0000"/>
                </a:solidFill>
                <a:latin typeface="微軟正黑體" panose="020B0604030504040204" pitchFamily="34" charset="-120"/>
                <a:ea typeface="微軟正黑體" panose="020B0604030504040204" pitchFamily="34" charset="-120"/>
              </a:rPr>
              <a:t>109</a:t>
            </a:r>
            <a:r>
              <a:rPr lang="zh-TW" altLang="en-US" b="1" dirty="0" smtClean="0">
                <a:solidFill>
                  <a:srgbClr val="FF0000"/>
                </a:solidFill>
                <a:latin typeface="微軟正黑體" panose="020B0604030504040204" pitchFamily="34" charset="-120"/>
                <a:ea typeface="微軟正黑體" panose="020B0604030504040204" pitchFamily="34" charset="-120"/>
              </a:rPr>
              <a:t>年</a:t>
            </a:r>
            <a:r>
              <a:rPr lang="en-US" altLang="zh-TW" b="1" dirty="0" smtClean="0">
                <a:solidFill>
                  <a:srgbClr val="FF0000"/>
                </a:solidFill>
                <a:latin typeface="微軟正黑體" panose="020B0604030504040204" pitchFamily="34" charset="-120"/>
                <a:ea typeface="微軟正黑體" panose="020B0604030504040204" pitchFamily="34" charset="-120"/>
              </a:rPr>
              <a:t>7</a:t>
            </a:r>
            <a:r>
              <a:rPr lang="zh-TW" altLang="en-US" b="1" dirty="0" smtClean="0">
                <a:solidFill>
                  <a:srgbClr val="FF0000"/>
                </a:solidFill>
                <a:latin typeface="微軟正黑體" panose="020B0604030504040204" pitchFamily="34" charset="-120"/>
                <a:ea typeface="微軟正黑體" panose="020B0604030504040204" pitchFamily="34" charset="-120"/>
              </a:rPr>
              <a:t>月</a:t>
            </a:r>
            <a:r>
              <a:rPr lang="en-US" altLang="zh-TW" b="1" dirty="0" smtClean="0">
                <a:solidFill>
                  <a:srgbClr val="FF0000"/>
                </a:solidFill>
                <a:latin typeface="微軟正黑體" panose="020B0604030504040204" pitchFamily="34" charset="-120"/>
                <a:ea typeface="微軟正黑體" panose="020B0604030504040204" pitchFamily="34" charset="-120"/>
              </a:rPr>
              <a:t>13</a:t>
            </a:r>
            <a:r>
              <a:rPr lang="zh-TW" altLang="en-US" b="1" dirty="0" smtClean="0">
                <a:solidFill>
                  <a:srgbClr val="FF0000"/>
                </a:solidFill>
                <a:latin typeface="微軟正黑體" panose="020B0604030504040204" pitchFamily="34" charset="-120"/>
                <a:ea typeface="微軟正黑體" panose="020B0604030504040204" pitchFamily="34" charset="-120"/>
              </a:rPr>
              <a:t>日至</a:t>
            </a:r>
            <a:r>
              <a:rPr lang="en-US" altLang="zh-TW" b="1" dirty="0" smtClean="0">
                <a:solidFill>
                  <a:srgbClr val="FF0000"/>
                </a:solidFill>
                <a:latin typeface="微軟正黑體" panose="020B0604030504040204" pitchFamily="34" charset="-120"/>
                <a:ea typeface="微軟正黑體" panose="020B0604030504040204" pitchFamily="34" charset="-120"/>
              </a:rPr>
              <a:t>7</a:t>
            </a:r>
            <a:r>
              <a:rPr lang="zh-TW" altLang="en-US" b="1" dirty="0" smtClean="0">
                <a:solidFill>
                  <a:srgbClr val="FF0000"/>
                </a:solidFill>
                <a:latin typeface="微軟正黑體" panose="020B0604030504040204" pitchFamily="34" charset="-120"/>
                <a:ea typeface="微軟正黑體" panose="020B0604030504040204" pitchFamily="34" charset="-120"/>
              </a:rPr>
              <a:t>月</a:t>
            </a:r>
            <a:r>
              <a:rPr lang="en-US" altLang="zh-TW" b="1" dirty="0" smtClean="0">
                <a:solidFill>
                  <a:srgbClr val="FF0000"/>
                </a:solidFill>
                <a:latin typeface="微軟正黑體" panose="020B0604030504040204" pitchFamily="34" charset="-120"/>
                <a:ea typeface="微軟正黑體" panose="020B0604030504040204" pitchFamily="34" charset="-120"/>
              </a:rPr>
              <a:t>17</a:t>
            </a:r>
            <a:r>
              <a:rPr lang="zh-TW" altLang="en-US" b="1" dirty="0" smtClean="0">
                <a:solidFill>
                  <a:srgbClr val="FF0000"/>
                </a:solidFill>
                <a:latin typeface="微軟正黑體" panose="020B0604030504040204" pitchFamily="34" charset="-120"/>
                <a:ea typeface="微軟正黑體" panose="020B0604030504040204" pitchFamily="34" charset="-120"/>
              </a:rPr>
              <a:t>日</a:t>
            </a:r>
            <a:r>
              <a:rPr lang="zh-TW" altLang="en-US" b="1" dirty="0">
                <a:solidFill>
                  <a:srgbClr val="FF0000"/>
                </a:solidFill>
                <a:latin typeface="微軟正黑體" panose="020B0604030504040204" pitchFamily="34" charset="-120"/>
                <a:ea typeface="微軟正黑體" panose="020B0604030504040204" pitchFamily="34" charset="-120"/>
              </a:rPr>
              <a:t>全校休假</a:t>
            </a:r>
            <a:r>
              <a:rPr lang="zh-TW" altLang="en-US" b="1" dirty="0" smtClean="0">
                <a:solidFill>
                  <a:srgbClr val="FF0000"/>
                </a:solidFill>
                <a:latin typeface="微軟正黑體" panose="020B0604030504040204" pitchFamily="34" charset="-120"/>
                <a:ea typeface="微軟正黑體" panose="020B0604030504040204" pitchFamily="34" charset="-120"/>
              </a:rPr>
              <a:t>。</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88508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404664"/>
            <a:ext cx="8229600" cy="990600"/>
          </a:xfrm>
        </p:spPr>
        <p:txBody>
          <a:bodyPr>
            <a:noAutofit/>
          </a:bodyPr>
          <a:lstStyle/>
          <a:p>
            <a:r>
              <a:rPr lang="en-US" altLang="zh-TW" sz="3000" dirty="0">
                <a:solidFill>
                  <a:srgbClr val="00B050"/>
                </a:solidFill>
                <a:latin typeface="微軟正黑體" pitchFamily="34" charset="-120"/>
                <a:ea typeface="微軟正黑體" pitchFamily="34" charset="-120"/>
              </a:rPr>
              <a:t>Q</a:t>
            </a:r>
            <a:r>
              <a:rPr lang="zh-TW" altLang="en-US" sz="3000" dirty="0" smtClean="0">
                <a:solidFill>
                  <a:srgbClr val="00B050"/>
                </a:solidFill>
                <a:latin typeface="微軟正黑體" pitchFamily="34" charset="-120"/>
                <a:ea typeface="微軟正黑體" pitchFamily="34" charset="-120"/>
              </a:rPr>
              <a:t>：</a:t>
            </a:r>
            <a:r>
              <a:rPr lang="zh-TW" altLang="en-US" sz="3000" dirty="0">
                <a:solidFill>
                  <a:srgbClr val="00B050"/>
                </a:solidFill>
                <a:latin typeface="微軟正黑體" pitchFamily="34" charset="-120"/>
                <a:ea typeface="微軟正黑體" pitchFamily="34" charset="-120"/>
              </a:rPr>
              <a:t>我趕著畢業，可否先幫我</a:t>
            </a:r>
            <a:r>
              <a:rPr lang="zh-TW" altLang="en-US" sz="3000" dirty="0" smtClean="0">
                <a:solidFill>
                  <a:srgbClr val="00B050"/>
                </a:solidFill>
                <a:latin typeface="微軟正黑體" pitchFamily="34" charset="-120"/>
                <a:ea typeface="微軟正黑體" pitchFamily="34" charset="-120"/>
              </a:rPr>
              <a:t>審核</a:t>
            </a:r>
            <a:r>
              <a:rPr lang="en-US" altLang="zh-TW" sz="3000" dirty="0" smtClean="0">
                <a:solidFill>
                  <a:srgbClr val="00B050"/>
                </a:solidFill>
                <a:latin typeface="微軟正黑體" pitchFamily="34" charset="-120"/>
                <a:ea typeface="微軟正黑體" pitchFamily="34" charset="-120"/>
              </a:rPr>
              <a:t>?</a:t>
            </a:r>
            <a:br>
              <a:rPr lang="en-US" altLang="zh-TW" sz="3000" dirty="0" smtClean="0">
                <a:solidFill>
                  <a:srgbClr val="00B050"/>
                </a:solidFill>
                <a:latin typeface="微軟正黑體" pitchFamily="34" charset="-120"/>
                <a:ea typeface="微軟正黑體" pitchFamily="34" charset="-120"/>
              </a:rPr>
            </a:br>
            <a:r>
              <a:rPr lang="en-US" altLang="zh-TW" sz="3000" dirty="0" smtClean="0">
                <a:solidFill>
                  <a:srgbClr val="00B050"/>
                </a:solidFill>
                <a:latin typeface="微軟正黑體" pitchFamily="34" charset="-120"/>
                <a:ea typeface="微軟正黑體" pitchFamily="34" charset="-120"/>
              </a:rPr>
              <a:t>        </a:t>
            </a:r>
            <a:r>
              <a:rPr lang="zh-TW" altLang="en-US" sz="3000" dirty="0" smtClean="0">
                <a:solidFill>
                  <a:srgbClr val="00B050"/>
                </a:solidFill>
                <a:latin typeface="微軟正黑體" pitchFamily="34" charset="-120"/>
                <a:ea typeface="微軟正黑體" pitchFamily="34" charset="-120"/>
              </a:rPr>
              <a:t>我當天送出能否當日審核通過？</a:t>
            </a:r>
            <a:endParaRPr lang="zh-TW" altLang="en-US" sz="3000" dirty="0">
              <a:solidFill>
                <a:srgbClr val="00B050"/>
              </a:solidFill>
            </a:endParaRPr>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62</a:t>
            </a:fld>
            <a:endParaRPr lang="zh-TW" altLang="en-US"/>
          </a:p>
        </p:txBody>
      </p:sp>
      <p:pic>
        <p:nvPicPr>
          <p:cNvPr id="2050" name="Picture 2" descr="Y:\L-靜宜大學數位化論文典藏計畫\建檔手冊\退四次.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628801"/>
            <a:ext cx="8263114" cy="4328665"/>
          </a:xfrm>
          <a:prstGeom prst="rect">
            <a:avLst/>
          </a:prstGeom>
          <a:noFill/>
          <a:extLst>
            <a:ext uri="{909E8E84-426E-40DD-AFC4-6F175D3DCCD1}">
              <a14:hiddenFill xmlns:a14="http://schemas.microsoft.com/office/drawing/2010/main">
                <a:solidFill>
                  <a:srgbClr val="FFFFFF"/>
                </a:solidFill>
              </a14:hiddenFill>
            </a:ext>
          </a:extLst>
        </p:spPr>
      </p:pic>
      <p:sp>
        <p:nvSpPr>
          <p:cNvPr id="5" name="圓角矩形 4"/>
          <p:cNvSpPr/>
          <p:nvPr/>
        </p:nvSpPr>
        <p:spPr>
          <a:xfrm>
            <a:off x="638661" y="2348880"/>
            <a:ext cx="7920880" cy="504056"/>
          </a:xfrm>
          <a:prstGeom prst="roundRect">
            <a:avLst/>
          </a:prstGeom>
          <a:solidFill>
            <a:srgbClr val="ED7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latin typeface="微軟正黑體" panose="020B0604030504040204" pitchFamily="34" charset="-120"/>
                <a:ea typeface="微軟正黑體" panose="020B0604030504040204" pitchFamily="34" charset="-120"/>
              </a:rPr>
              <a:t>此論文退審四次，來往修改、審核花了</a:t>
            </a:r>
            <a:r>
              <a:rPr lang="en-US" altLang="zh-TW" b="1" dirty="0" smtClean="0">
                <a:latin typeface="微軟正黑體" panose="020B0604030504040204" pitchFamily="34" charset="-120"/>
                <a:ea typeface="微軟正黑體" panose="020B0604030504040204" pitchFamily="34" charset="-120"/>
              </a:rPr>
              <a:t>12</a:t>
            </a:r>
            <a:r>
              <a:rPr lang="zh-TW" altLang="en-US" b="1" dirty="0" smtClean="0">
                <a:latin typeface="微軟正黑體" panose="020B0604030504040204" pitchFamily="34" charset="-120"/>
                <a:ea typeface="微軟正黑體" panose="020B0604030504040204" pitchFamily="34" charset="-120"/>
              </a:rPr>
              <a:t>天  </a:t>
            </a:r>
            <a:endParaRPr lang="zh-TW" altLang="en-US"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5315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692696"/>
            <a:ext cx="8229600" cy="2736304"/>
          </a:xfrm>
        </p:spPr>
        <p:txBody>
          <a:bodyPr>
            <a:noAutofit/>
          </a:bodyPr>
          <a:lstStyle/>
          <a:p>
            <a:pPr algn="l"/>
            <a:r>
              <a:rPr lang="en-US" altLang="zh-TW" sz="3000" dirty="0">
                <a:solidFill>
                  <a:schemeClr val="tx1"/>
                </a:solidFill>
                <a:latin typeface="微軟正黑體" pitchFamily="34" charset="-120"/>
                <a:ea typeface="微軟正黑體" pitchFamily="34" charset="-120"/>
              </a:rPr>
              <a:t>A</a:t>
            </a:r>
            <a:r>
              <a:rPr lang="zh-TW" altLang="en-US" sz="3000" dirty="0" smtClean="0">
                <a:solidFill>
                  <a:schemeClr val="tx1"/>
                </a:solidFill>
                <a:latin typeface="微軟正黑體" pitchFamily="34" charset="-120"/>
                <a:ea typeface="微軟正黑體" pitchFamily="34" charset="-120"/>
              </a:rPr>
              <a:t>：很抱歉，你急著離校其他同學一樣急著離校！</a:t>
            </a:r>
            <a:r>
              <a:rPr lang="en-US" altLang="zh-TW" sz="3000" dirty="0" smtClean="0">
                <a:solidFill>
                  <a:schemeClr val="tx1"/>
                </a:solidFill>
                <a:latin typeface="微軟正黑體" pitchFamily="34" charset="-120"/>
                <a:ea typeface="微軟正黑體" pitchFamily="34" charset="-120"/>
              </a:rPr>
              <a:t/>
            </a:r>
            <a:br>
              <a:rPr lang="en-US" altLang="zh-TW" sz="3000" dirty="0" smtClean="0">
                <a:solidFill>
                  <a:schemeClr val="tx1"/>
                </a:solidFill>
                <a:latin typeface="微軟正黑體" pitchFamily="34" charset="-120"/>
                <a:ea typeface="微軟正黑體" pitchFamily="34" charset="-120"/>
              </a:rPr>
            </a:br>
            <a:r>
              <a:rPr lang="zh-TW" altLang="en-US" sz="3000" dirty="0" smtClean="0">
                <a:solidFill>
                  <a:schemeClr val="tx1"/>
                </a:solidFill>
                <a:latin typeface="微軟正黑體" pitchFamily="34" charset="-120"/>
                <a:ea typeface="微軟正黑體" pitchFamily="34" charset="-120"/>
              </a:rPr>
              <a:t>會依據</a:t>
            </a:r>
            <a:r>
              <a:rPr lang="zh-TW" altLang="en-US" sz="3000" dirty="0" smtClean="0">
                <a:solidFill>
                  <a:srgbClr val="FF0000"/>
                </a:solidFill>
                <a:latin typeface="微軟正黑體" pitchFamily="34" charset="-120"/>
                <a:ea typeface="微軟正黑體" pitchFamily="34" charset="-120"/>
              </a:rPr>
              <a:t>公平原則</a:t>
            </a:r>
            <a:r>
              <a:rPr lang="zh-TW" altLang="en-US" sz="3000" dirty="0" smtClean="0">
                <a:solidFill>
                  <a:schemeClr val="tx1"/>
                </a:solidFill>
                <a:latin typeface="微軟正黑體" pitchFamily="34" charset="-120"/>
                <a:ea typeface="微軟正黑體" pitchFamily="34" charset="-120"/>
              </a:rPr>
              <a:t>，依照</a:t>
            </a:r>
            <a:r>
              <a:rPr lang="zh-TW" altLang="en-US" sz="3000" dirty="0" smtClean="0">
                <a:solidFill>
                  <a:srgbClr val="FF0000"/>
                </a:solidFill>
                <a:latin typeface="微軟正黑體" pitchFamily="34" charset="-120"/>
                <a:ea typeface="微軟正黑體" pitchFamily="34" charset="-120"/>
              </a:rPr>
              <a:t>送審先後順序</a:t>
            </a:r>
            <a:r>
              <a:rPr lang="zh-TW" altLang="en-US" sz="3000" dirty="0" smtClean="0">
                <a:solidFill>
                  <a:schemeClr val="tx1"/>
                </a:solidFill>
                <a:latin typeface="微軟正黑體" pitchFamily="34" charset="-120"/>
                <a:ea typeface="微軟正黑體" pitchFamily="34" charset="-120"/>
              </a:rPr>
              <a:t>審查論文。</a:t>
            </a:r>
            <a:r>
              <a:rPr lang="en-US" altLang="zh-TW" sz="3000" dirty="0" smtClean="0">
                <a:solidFill>
                  <a:schemeClr val="tx1"/>
                </a:solidFill>
                <a:latin typeface="微軟正黑體" pitchFamily="34" charset="-120"/>
                <a:ea typeface="微軟正黑體" pitchFamily="34" charset="-120"/>
              </a:rPr>
              <a:t/>
            </a:r>
            <a:br>
              <a:rPr lang="en-US" altLang="zh-TW" sz="3000" dirty="0" smtClean="0">
                <a:solidFill>
                  <a:schemeClr val="tx1"/>
                </a:solidFill>
                <a:latin typeface="微軟正黑體" pitchFamily="34" charset="-120"/>
                <a:ea typeface="微軟正黑體" pitchFamily="34" charset="-120"/>
              </a:rPr>
            </a:br>
            <a:r>
              <a:rPr lang="en-US" altLang="zh-TW" sz="3000" dirty="0">
                <a:solidFill>
                  <a:schemeClr val="tx1"/>
                </a:solidFill>
                <a:latin typeface="微軟正黑體" pitchFamily="34" charset="-120"/>
                <a:ea typeface="微軟正黑體" pitchFamily="34" charset="-120"/>
              </a:rPr>
              <a:t/>
            </a:r>
            <a:br>
              <a:rPr lang="en-US" altLang="zh-TW" sz="3000" dirty="0">
                <a:solidFill>
                  <a:schemeClr val="tx1"/>
                </a:solidFill>
                <a:latin typeface="微軟正黑體" pitchFamily="34" charset="-120"/>
                <a:ea typeface="微軟正黑體" pitchFamily="34" charset="-120"/>
              </a:rPr>
            </a:br>
            <a:r>
              <a:rPr lang="zh-TW" altLang="en-US" sz="3000" dirty="0" smtClean="0">
                <a:solidFill>
                  <a:schemeClr val="tx1"/>
                </a:solidFill>
                <a:latin typeface="微軟正黑體" pitchFamily="34" charset="-120"/>
                <a:ea typeface="微軟正黑體" pitchFamily="34" charset="-120"/>
              </a:rPr>
              <a:t>一旦退審就得重新審核，一樣要等</a:t>
            </a:r>
            <a:r>
              <a:rPr lang="en-US" altLang="zh-TW" sz="3000" dirty="0" smtClean="0">
                <a:solidFill>
                  <a:schemeClr val="tx1"/>
                </a:solidFill>
                <a:latin typeface="微軟正黑體" pitchFamily="34" charset="-120"/>
                <a:ea typeface="微軟正黑體" pitchFamily="34" charset="-120"/>
              </a:rPr>
              <a:t>2-3</a:t>
            </a:r>
            <a:r>
              <a:rPr lang="zh-TW" altLang="en-US" sz="3000" dirty="0" smtClean="0">
                <a:solidFill>
                  <a:schemeClr val="tx1"/>
                </a:solidFill>
                <a:latin typeface="微軟正黑體" pitchFamily="34" charset="-120"/>
                <a:ea typeface="微軟正黑體" pitchFamily="34" charset="-120"/>
              </a:rPr>
              <a:t>天！想快速通過審核請務必詳讀建檔簡報。</a:t>
            </a:r>
            <a:endParaRPr lang="zh-TW" altLang="en-US" sz="3000" dirty="0">
              <a:solidFill>
                <a:schemeClr val="tx1"/>
              </a:solidFill>
            </a:endParaRPr>
          </a:p>
        </p:txBody>
      </p:sp>
      <p:pic>
        <p:nvPicPr>
          <p:cNvPr id="5" name="Picture 2" descr="Y:\L-靜宜大學數位化論文典藏計畫\建檔手冊\論文通過1.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98200" y="3359703"/>
            <a:ext cx="4820323" cy="2730881"/>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63</a:t>
            </a:fld>
            <a:endParaRPr lang="zh-TW" altLang="en-US"/>
          </a:p>
        </p:txBody>
      </p:sp>
      <p:sp>
        <p:nvSpPr>
          <p:cNvPr id="6" name="矩形 5"/>
          <p:cNvSpPr/>
          <p:nvPr/>
        </p:nvSpPr>
        <p:spPr>
          <a:xfrm>
            <a:off x="1394401" y="5587370"/>
            <a:ext cx="144016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送審一次</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3892105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DE6A649C-EF85-489C-AD80-E31BA389DF28}" type="slidenum">
              <a:rPr lang="zh-TW" altLang="en-US" smtClean="0"/>
              <a:pPr/>
              <a:t>64</a:t>
            </a:fld>
            <a:endParaRPr lang="zh-TW" altLang="en-US"/>
          </a:p>
        </p:txBody>
      </p:sp>
      <p:sp>
        <p:nvSpPr>
          <p:cNvPr id="3" name="矩形 2"/>
          <p:cNvSpPr/>
          <p:nvPr/>
        </p:nvSpPr>
        <p:spPr>
          <a:xfrm>
            <a:off x="539552" y="1916833"/>
            <a:ext cx="8352928" cy="4647426"/>
          </a:xfrm>
          <a:prstGeom prst="rect">
            <a:avLst/>
          </a:prstGeom>
        </p:spPr>
        <p:txBody>
          <a:bodyPr wrap="square">
            <a:spAutoFit/>
          </a:bodyPr>
          <a:lstStyle/>
          <a:p>
            <a:r>
              <a:rPr lang="en-US" altLang="zh-TW" sz="3000" b="1" dirty="0" smtClean="0">
                <a:solidFill>
                  <a:srgbClr val="D60093"/>
                </a:solidFill>
                <a:latin typeface="微軟正黑體" panose="020B0604030504040204" pitchFamily="34" charset="-120"/>
                <a:ea typeface="微軟正黑體" panose="020B0604030504040204" pitchFamily="34" charset="-120"/>
              </a:rPr>
              <a:t>A</a:t>
            </a:r>
            <a:r>
              <a:rPr lang="zh-TW" altLang="en-US" sz="3000" b="1" dirty="0" smtClean="0">
                <a:solidFill>
                  <a:srgbClr val="D60093"/>
                </a:solidFill>
                <a:latin typeface="微軟正黑體" panose="020B0604030504040204" pitchFamily="34" charset="-120"/>
                <a:ea typeface="微軟正黑體" panose="020B0604030504040204" pitchFamily="34" charset="-120"/>
              </a:rPr>
              <a:t>：</a:t>
            </a:r>
            <a:endParaRPr lang="en-US" altLang="zh-TW" sz="3000" b="1" dirty="0" smtClean="0">
              <a:solidFill>
                <a:srgbClr val="D60093"/>
              </a:solidFill>
              <a:latin typeface="微軟正黑體" panose="020B0604030504040204" pitchFamily="34" charset="-120"/>
              <a:ea typeface="微軟正黑體" panose="020B0604030504040204" pitchFamily="34" charset="-120"/>
            </a:endParaRPr>
          </a:p>
          <a:p>
            <a:r>
              <a:rPr lang="zh-TW" altLang="en-US" sz="3000" b="1" dirty="0" smtClean="0">
                <a:solidFill>
                  <a:srgbClr val="00B0F0"/>
                </a:solidFill>
                <a:latin typeface="微軟正黑體" panose="020B0604030504040204" pitchFamily="34" charset="-120"/>
                <a:ea typeface="微軟正黑體" panose="020B0604030504040204" pitchFamily="34" charset="-120"/>
                <a:hlinkClick r:id="rId2"/>
              </a:rPr>
              <a:t>靜</a:t>
            </a:r>
            <a:r>
              <a:rPr lang="zh-TW" altLang="en-US" sz="3000" b="1" dirty="0">
                <a:solidFill>
                  <a:srgbClr val="00B0F0"/>
                </a:solidFill>
                <a:latin typeface="微軟正黑體" panose="020B0604030504040204" pitchFamily="34" charset="-120"/>
                <a:ea typeface="微軟正黑體" panose="020B0604030504040204" pitchFamily="34" charset="-120"/>
                <a:hlinkClick r:id="rId2"/>
              </a:rPr>
              <a:t>宜</a:t>
            </a:r>
            <a:r>
              <a:rPr lang="zh-TW" altLang="en-US" sz="3000" dirty="0">
                <a:latin typeface="微軟正黑體" panose="020B0604030504040204" pitchFamily="34" charset="-120"/>
                <a:ea typeface="微軟正黑體" panose="020B0604030504040204" pitchFamily="34" charset="-120"/>
                <a:hlinkClick r:id="rId2"/>
              </a:rPr>
              <a:t>大學博碩士論文知識加值</a:t>
            </a:r>
            <a:r>
              <a:rPr lang="zh-TW" altLang="en-US" sz="3000" dirty="0" smtClean="0">
                <a:latin typeface="微軟正黑體" panose="020B0604030504040204" pitchFamily="34" charset="-120"/>
                <a:ea typeface="微軟正黑體" panose="020B0604030504040204" pitchFamily="34" charset="-120"/>
                <a:hlinkClick r:id="rId2"/>
              </a:rPr>
              <a:t>系統</a:t>
            </a:r>
            <a:endParaRPr lang="en-US" altLang="zh-TW" sz="3000" dirty="0">
              <a:latin typeface="微軟正黑體" panose="020B0604030504040204" pitchFamily="34" charset="-120"/>
              <a:ea typeface="微軟正黑體" panose="020B0604030504040204" pitchFamily="34" charset="-120"/>
            </a:endParaRPr>
          </a:p>
          <a:p>
            <a:r>
              <a:rPr lang="en-US" altLang="zh-TW" sz="3000" dirty="0" smtClean="0">
                <a:latin typeface="微軟正黑體" panose="020B0604030504040204" pitchFamily="34" charset="-120"/>
                <a:ea typeface="微軟正黑體" panose="020B0604030504040204" pitchFamily="34" charset="-120"/>
              </a:rPr>
              <a:t>--</a:t>
            </a:r>
            <a:r>
              <a:rPr lang="zh-TW" altLang="en-US" sz="3000" dirty="0" smtClean="0">
                <a:latin typeface="微軟正黑體" panose="020B0604030504040204" pitchFamily="34" charset="-120"/>
                <a:ea typeface="微軟正黑體" panose="020B0604030504040204" pitchFamily="34" charset="-120"/>
              </a:rPr>
              <a:t> </a:t>
            </a:r>
            <a:r>
              <a:rPr lang="zh-TW" altLang="en-US" sz="3000" dirty="0">
                <a:latin typeface="微軟正黑體" panose="020B0604030504040204" pitchFamily="34" charset="-120"/>
                <a:ea typeface="微軟正黑體" panose="020B0604030504040204" pitchFamily="34" charset="-120"/>
              </a:rPr>
              <a:t>只能查到</a:t>
            </a:r>
            <a:r>
              <a:rPr lang="zh-TW" altLang="en-US" sz="3000" b="1" dirty="0">
                <a:solidFill>
                  <a:srgbClr val="D60093"/>
                </a:solidFill>
                <a:latin typeface="微軟正黑體" panose="020B0604030504040204" pitchFamily="34" charset="-120"/>
                <a:ea typeface="微軟正黑體" panose="020B0604030504040204" pitchFamily="34" charset="-120"/>
              </a:rPr>
              <a:t>靜宜</a:t>
            </a:r>
            <a:r>
              <a:rPr lang="zh-TW" altLang="en-US" sz="3000" dirty="0">
                <a:latin typeface="微軟正黑體" panose="020B0604030504040204" pitchFamily="34" charset="-120"/>
                <a:ea typeface="微軟正黑體" panose="020B0604030504040204" pitchFamily="34" charset="-120"/>
              </a:rPr>
              <a:t>博碩士畢業生的</a:t>
            </a:r>
            <a:r>
              <a:rPr lang="zh-TW" altLang="en-US" sz="3000" dirty="0" smtClean="0">
                <a:latin typeface="微軟正黑體" panose="020B0604030504040204" pitchFamily="34" charset="-120"/>
                <a:ea typeface="微軟正黑體" panose="020B0604030504040204" pitchFamily="34" charset="-120"/>
              </a:rPr>
              <a:t>論文</a:t>
            </a:r>
            <a:endParaRPr lang="en-US" altLang="zh-TW" sz="3000" dirty="0" smtClean="0">
              <a:latin typeface="微軟正黑體" panose="020B0604030504040204" pitchFamily="34" charset="-120"/>
              <a:ea typeface="微軟正黑體" panose="020B0604030504040204" pitchFamily="34" charset="-120"/>
            </a:endParaRPr>
          </a:p>
          <a:p>
            <a:r>
              <a:rPr lang="en-US" altLang="zh-TW" sz="2800" dirty="0">
                <a:solidFill>
                  <a:srgbClr val="FF0000"/>
                </a:solidFill>
                <a:latin typeface="微軟正黑體" panose="020B0604030504040204" pitchFamily="34" charset="-120"/>
                <a:ea typeface="微軟正黑體" panose="020B0604030504040204" pitchFamily="34" charset="-120"/>
              </a:rPr>
              <a:t>-- </a:t>
            </a:r>
            <a:r>
              <a:rPr lang="zh-TW" altLang="en-US" sz="2800" dirty="0">
                <a:solidFill>
                  <a:srgbClr val="FF0000"/>
                </a:solidFill>
                <a:latin typeface="微軟正黑體" panose="020B0604030504040204" pitchFamily="34" charset="-120"/>
                <a:ea typeface="微軟正黑體" panose="020B0604030504040204" pitchFamily="34" charset="-120"/>
              </a:rPr>
              <a:t>需申請帳號密碼才可下載</a:t>
            </a:r>
            <a:r>
              <a:rPr lang="zh-TW" altLang="en-US" sz="2800" dirty="0" smtClean="0">
                <a:solidFill>
                  <a:srgbClr val="FF0000"/>
                </a:solidFill>
                <a:latin typeface="微軟正黑體" panose="020B0604030504040204" pitchFamily="34" charset="-120"/>
                <a:ea typeface="微軟正黑體" panose="020B0604030504040204" pitchFamily="34" charset="-120"/>
              </a:rPr>
              <a:t>論文</a:t>
            </a:r>
            <a:endParaRPr lang="en-US" altLang="zh-TW" sz="3000" dirty="0" smtClean="0">
              <a:latin typeface="微軟正黑體" panose="020B0604030504040204" pitchFamily="34" charset="-120"/>
              <a:ea typeface="微軟正黑體" panose="020B0604030504040204" pitchFamily="34" charset="-120"/>
            </a:endParaRPr>
          </a:p>
          <a:p>
            <a:endParaRPr lang="en-US" altLang="zh-TW" sz="3000" dirty="0">
              <a:latin typeface="微軟正黑體" panose="020B0604030504040204" pitchFamily="34" charset="-120"/>
              <a:ea typeface="微軟正黑體" panose="020B0604030504040204" pitchFamily="34" charset="-120"/>
            </a:endParaRPr>
          </a:p>
          <a:p>
            <a:r>
              <a:rPr lang="zh-TW" altLang="en-US" sz="3000" b="1" dirty="0">
                <a:solidFill>
                  <a:srgbClr val="0000FF"/>
                </a:solidFill>
                <a:latin typeface="微軟正黑體" panose="020B0604030504040204" pitchFamily="34" charset="-120"/>
                <a:ea typeface="微軟正黑體" panose="020B0604030504040204" pitchFamily="34" charset="-120"/>
                <a:hlinkClick r:id="rId3"/>
              </a:rPr>
              <a:t>臺灣</a:t>
            </a:r>
            <a:r>
              <a:rPr lang="zh-TW" altLang="en-US" sz="3000" dirty="0">
                <a:latin typeface="微軟正黑體" panose="020B0604030504040204" pitchFamily="34" charset="-120"/>
                <a:ea typeface="微軟正黑體" panose="020B0604030504040204" pitchFamily="34" charset="-120"/>
                <a:hlinkClick r:id="rId3"/>
              </a:rPr>
              <a:t>博碩士論文知識加值</a:t>
            </a:r>
            <a:r>
              <a:rPr lang="zh-TW" altLang="en-US" sz="3000" dirty="0" smtClean="0">
                <a:latin typeface="微軟正黑體" panose="020B0604030504040204" pitchFamily="34" charset="-120"/>
                <a:ea typeface="微軟正黑體" panose="020B0604030504040204" pitchFamily="34" charset="-120"/>
                <a:hlinkClick r:id="rId3"/>
              </a:rPr>
              <a:t>系統</a:t>
            </a:r>
            <a:r>
              <a:rPr lang="zh-TW" altLang="en-US" sz="3000" dirty="0" smtClean="0">
                <a:latin typeface="微軟正黑體" panose="020B0604030504040204" pitchFamily="34" charset="-120"/>
                <a:ea typeface="微軟正黑體" panose="020B0604030504040204" pitchFamily="34" charset="-120"/>
              </a:rPr>
              <a:t>  </a:t>
            </a:r>
            <a:endParaRPr lang="en-US" altLang="zh-TW" sz="3000" dirty="0" smtClean="0">
              <a:latin typeface="微軟正黑體" panose="020B0604030504040204" pitchFamily="34" charset="-120"/>
              <a:ea typeface="微軟正黑體" panose="020B0604030504040204" pitchFamily="34" charset="-120"/>
            </a:endParaRPr>
          </a:p>
          <a:p>
            <a:r>
              <a:rPr lang="en-US" altLang="zh-TW" sz="3200" dirty="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 可查到</a:t>
            </a:r>
            <a:r>
              <a:rPr lang="zh-TW" altLang="en-US" sz="3200" b="1" dirty="0">
                <a:solidFill>
                  <a:srgbClr val="0000FF"/>
                </a:solidFill>
                <a:latin typeface="微軟正黑體" panose="020B0604030504040204" pitchFamily="34" charset="-120"/>
                <a:ea typeface="微軟正黑體" panose="020B0604030504040204" pitchFamily="34" charset="-120"/>
              </a:rPr>
              <a:t>全國</a:t>
            </a:r>
            <a:r>
              <a:rPr lang="zh-TW" altLang="en-US" sz="3200" dirty="0">
                <a:latin typeface="微軟正黑體" panose="020B0604030504040204" pitchFamily="34" charset="-120"/>
                <a:ea typeface="微軟正黑體" panose="020B0604030504040204" pitchFamily="34" charset="-120"/>
              </a:rPr>
              <a:t>博碩士畢業生的論文</a:t>
            </a:r>
            <a:endParaRPr lang="en-US" altLang="zh-TW" sz="3200" dirty="0">
              <a:latin typeface="微軟正黑體" panose="020B0604030504040204" pitchFamily="34" charset="-120"/>
              <a:ea typeface="微軟正黑體" panose="020B0604030504040204" pitchFamily="34" charset="-120"/>
            </a:endParaRPr>
          </a:p>
          <a:p>
            <a:r>
              <a:rPr lang="en-US" altLang="zh-TW" sz="2800" dirty="0" smtClean="0">
                <a:solidFill>
                  <a:srgbClr val="FF0000"/>
                </a:solidFill>
                <a:latin typeface="微軟正黑體" panose="020B0604030504040204" pitchFamily="34" charset="-120"/>
                <a:ea typeface="微軟正黑體" panose="020B0604030504040204" pitchFamily="34" charset="-120"/>
              </a:rPr>
              <a:t>-- </a:t>
            </a:r>
            <a:r>
              <a:rPr lang="zh-TW" altLang="en-US" sz="2800" dirty="0" smtClean="0">
                <a:solidFill>
                  <a:srgbClr val="FF0000"/>
                </a:solidFill>
                <a:latin typeface="微軟正黑體" panose="020B0604030504040204" pitchFamily="34" charset="-120"/>
                <a:ea typeface="微軟正黑體" panose="020B0604030504040204" pitchFamily="34" charset="-120"/>
              </a:rPr>
              <a:t>需</a:t>
            </a:r>
            <a:r>
              <a:rPr lang="zh-TW" altLang="en-US" sz="2800" dirty="0">
                <a:solidFill>
                  <a:srgbClr val="FF0000"/>
                </a:solidFill>
                <a:latin typeface="微軟正黑體" panose="020B0604030504040204" pitchFamily="34" charset="-120"/>
                <a:ea typeface="微軟正黑體" panose="020B0604030504040204" pitchFamily="34" charset="-120"/>
              </a:rPr>
              <a:t>申請帳號密碼才可下載</a:t>
            </a:r>
            <a:r>
              <a:rPr lang="zh-TW" altLang="en-US" sz="2800" dirty="0" smtClean="0">
                <a:solidFill>
                  <a:srgbClr val="FF0000"/>
                </a:solidFill>
                <a:latin typeface="微軟正黑體" panose="020B0604030504040204" pitchFamily="34" charset="-120"/>
                <a:ea typeface="微軟正黑體" panose="020B0604030504040204" pitchFamily="34" charset="-120"/>
              </a:rPr>
              <a:t>論文</a:t>
            </a:r>
            <a:endParaRPr lang="en-US" altLang="zh-TW" sz="2800" dirty="0">
              <a:solidFill>
                <a:srgbClr val="FF0000"/>
              </a:solidFill>
              <a:latin typeface="微軟正黑體" panose="020B0604030504040204" pitchFamily="34" charset="-120"/>
              <a:ea typeface="微軟正黑體" panose="020B0604030504040204" pitchFamily="34" charset="-120"/>
            </a:endParaRPr>
          </a:p>
          <a:p>
            <a:r>
              <a:rPr lang="en-US" altLang="zh-TW" sz="2800" dirty="0" smtClean="0">
                <a:latin typeface="微軟正黑體" panose="020B0604030504040204" pitchFamily="34" charset="-120"/>
                <a:ea typeface="微軟正黑體" panose="020B0604030504040204" pitchFamily="34" charset="-120"/>
              </a:rPr>
              <a:t>-- </a:t>
            </a:r>
            <a:r>
              <a:rPr lang="zh-TW" altLang="en-US" sz="2800" dirty="0" smtClean="0">
                <a:latin typeface="微軟正黑體" panose="020B0604030504040204" pitchFamily="34" charset="-120"/>
                <a:ea typeface="微軟正黑體" panose="020B0604030504040204" pitchFamily="34" charset="-120"/>
              </a:rPr>
              <a:t>可查校外口委的英文名</a:t>
            </a:r>
            <a:endParaRPr lang="en-US" altLang="zh-TW" sz="2800" dirty="0" smtClean="0">
              <a:latin typeface="微軟正黑體" panose="020B0604030504040204" pitchFamily="34" charset="-120"/>
              <a:ea typeface="微軟正黑體" panose="020B0604030504040204" pitchFamily="34" charset="-120"/>
            </a:endParaRPr>
          </a:p>
          <a:p>
            <a:endParaRPr lang="en-US" altLang="zh-TW" sz="3000" dirty="0">
              <a:latin typeface="微軟正黑體" panose="020B0604030504040204" pitchFamily="34" charset="-120"/>
              <a:ea typeface="微軟正黑體" panose="020B0604030504040204" pitchFamily="34" charset="-120"/>
            </a:endParaRPr>
          </a:p>
        </p:txBody>
      </p:sp>
      <p:sp>
        <p:nvSpPr>
          <p:cNvPr id="4" name="Rectangle 2"/>
          <p:cNvSpPr txBox="1">
            <a:spLocks noChangeArrowheads="1"/>
          </p:cNvSpPr>
          <p:nvPr/>
        </p:nvSpPr>
        <p:spPr>
          <a:xfrm>
            <a:off x="467544" y="460008"/>
            <a:ext cx="8352928" cy="1584176"/>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altLang="zh-TW" dirty="0" smtClean="0">
                <a:solidFill>
                  <a:srgbClr val="00B050"/>
                </a:solidFill>
                <a:latin typeface="微軟正黑體" panose="020B0604030504040204" pitchFamily="34" charset="-120"/>
                <a:ea typeface="微軟正黑體" panose="020B0604030504040204" pitchFamily="34" charset="-120"/>
              </a:rPr>
              <a:t>Q</a:t>
            </a:r>
            <a:r>
              <a:rPr lang="zh-TW" altLang="en-US" dirty="0" smtClean="0">
                <a:solidFill>
                  <a:srgbClr val="00B050"/>
                </a:solidFill>
                <a:latin typeface="微軟正黑體" panose="020B0604030504040204" pitchFamily="34" charset="-120"/>
                <a:ea typeface="微軟正黑體" panose="020B0604030504040204" pitchFamily="34" charset="-120"/>
              </a:rPr>
              <a:t>：靜宜大學與國家圖書館論文系統的不同？</a:t>
            </a:r>
          </a:p>
        </p:txBody>
      </p:sp>
    </p:spTree>
    <p:extLst>
      <p:ext uri="{BB962C8B-B14F-4D97-AF65-F5344CB8AC3E}">
        <p14:creationId xmlns:p14="http://schemas.microsoft.com/office/powerpoint/2010/main" val="308362673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死定了.jpg"/>
          <p:cNvPicPr>
            <a:picLocks noChangeAspect="1"/>
          </p:cNvPicPr>
          <p:nvPr/>
        </p:nvPicPr>
        <p:blipFill>
          <a:blip r:embed="rId2" cstate="print"/>
          <a:stretch>
            <a:fillRect/>
          </a:stretch>
        </p:blipFill>
        <p:spPr>
          <a:xfrm>
            <a:off x="3462051" y="476672"/>
            <a:ext cx="2507930" cy="2376264"/>
          </a:xfrm>
          <a:prstGeom prst="rect">
            <a:avLst/>
          </a:prstGeom>
        </p:spPr>
      </p:pic>
      <p:sp>
        <p:nvSpPr>
          <p:cNvPr id="8" name="矩形 7"/>
          <p:cNvSpPr/>
          <p:nvPr/>
        </p:nvSpPr>
        <p:spPr>
          <a:xfrm>
            <a:off x="755576" y="2996952"/>
            <a:ext cx="7920880" cy="3459259"/>
          </a:xfrm>
          <a:prstGeom prst="rect">
            <a:avLst/>
          </a:prstGeom>
          <a:solidFill>
            <a:srgbClr val="ED77A4"/>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75"/>
            <a:endParaRPr lang="en-US" altLang="zh-TW" sz="2400" b="1" dirty="0" smtClean="0">
              <a:solidFill>
                <a:srgbClr val="C00000"/>
              </a:solidFill>
              <a:latin typeface="微軟正黑體" pitchFamily="34" charset="-120"/>
              <a:ea typeface="微軟正黑體" pitchFamily="34" charset="-120"/>
            </a:endParaRPr>
          </a:p>
          <a:p>
            <a:pPr marL="3175" algn="ctr"/>
            <a:r>
              <a:rPr lang="zh-TW" altLang="en-US" sz="2400" b="1" dirty="0" smtClean="0">
                <a:solidFill>
                  <a:schemeClr val="bg1"/>
                </a:solidFill>
                <a:latin typeface="微軟正黑體" pitchFamily="34" charset="-120"/>
                <a:ea typeface="微軟正黑體" pitchFamily="34" charset="-120"/>
              </a:rPr>
              <a:t>最後提醒！</a:t>
            </a:r>
            <a:endParaRPr lang="en-US" altLang="zh-TW" sz="2400" b="1" dirty="0" smtClean="0">
              <a:solidFill>
                <a:schemeClr val="bg1"/>
              </a:solidFill>
              <a:latin typeface="微軟正黑體" pitchFamily="34" charset="-120"/>
              <a:ea typeface="微軟正黑體" pitchFamily="34" charset="-120"/>
            </a:endParaRPr>
          </a:p>
          <a:p>
            <a:pPr marL="3175" algn="ctr"/>
            <a:r>
              <a:rPr lang="zh-TW" altLang="en-US" sz="2800" b="1" dirty="0" smtClean="0">
                <a:solidFill>
                  <a:schemeClr val="bg1"/>
                </a:solidFill>
                <a:latin typeface="微軟正黑體" pitchFamily="34" charset="-120"/>
                <a:ea typeface="微軟正黑體" pitchFamily="34" charset="-120"/>
              </a:rPr>
              <a:t>想。早。點。離。校。請。提。早。上。傳</a:t>
            </a:r>
            <a:endParaRPr lang="en-US" altLang="zh-TW" sz="2800" b="1" dirty="0" smtClean="0">
              <a:solidFill>
                <a:schemeClr val="bg1"/>
              </a:solidFill>
              <a:latin typeface="微軟正黑體" pitchFamily="34" charset="-120"/>
              <a:ea typeface="微軟正黑體" pitchFamily="34" charset="-120"/>
            </a:endParaRPr>
          </a:p>
          <a:p>
            <a:pPr marL="3175" algn="ctr"/>
            <a:r>
              <a:rPr lang="zh-TW" altLang="en-US" sz="2800" b="1" dirty="0">
                <a:solidFill>
                  <a:schemeClr val="bg1"/>
                </a:solidFill>
                <a:latin typeface="微軟正黑體" pitchFamily="34" charset="-120"/>
                <a:ea typeface="微軟正黑體" pitchFamily="34" charset="-120"/>
              </a:rPr>
              <a:t>想。早。點。離。校。請。提。早。上。傳</a:t>
            </a:r>
            <a:endParaRPr lang="en-US" altLang="zh-TW" sz="2800" b="1" dirty="0">
              <a:solidFill>
                <a:schemeClr val="bg1"/>
              </a:solidFill>
              <a:latin typeface="微軟正黑體" pitchFamily="34" charset="-120"/>
              <a:ea typeface="微軟正黑體" pitchFamily="34" charset="-120"/>
            </a:endParaRPr>
          </a:p>
          <a:p>
            <a:pPr marL="3175" algn="ctr"/>
            <a:r>
              <a:rPr lang="zh-TW" altLang="en-US" sz="2800" b="1" dirty="0">
                <a:solidFill>
                  <a:schemeClr val="bg1"/>
                </a:solidFill>
                <a:latin typeface="微軟正黑體" pitchFamily="34" charset="-120"/>
                <a:ea typeface="微軟正黑體" pitchFamily="34" charset="-120"/>
              </a:rPr>
              <a:t>想。早。點。離。校。請。提。早。上。傳</a:t>
            </a:r>
            <a:endParaRPr lang="en-US" altLang="zh-TW" sz="2800" b="1" dirty="0">
              <a:solidFill>
                <a:schemeClr val="bg1"/>
              </a:solidFill>
              <a:latin typeface="微軟正黑體" pitchFamily="34" charset="-120"/>
              <a:ea typeface="微軟正黑體" pitchFamily="34" charset="-120"/>
            </a:endParaRPr>
          </a:p>
          <a:p>
            <a:pPr marL="3175" algn="ctr"/>
            <a:endParaRPr lang="en-US" altLang="zh-TW" sz="2400" dirty="0" smtClean="0">
              <a:solidFill>
                <a:schemeClr val="tx1"/>
              </a:solidFill>
              <a:latin typeface="微軟正黑體" pitchFamily="34" charset="-120"/>
              <a:ea typeface="微軟正黑體" pitchFamily="34" charset="-120"/>
            </a:endParaRPr>
          </a:p>
          <a:p>
            <a:pPr marL="3175" algn="ctr"/>
            <a:r>
              <a:rPr lang="zh-TW" altLang="en-US" sz="2400" dirty="0" smtClean="0">
                <a:solidFill>
                  <a:srgbClr val="FFFF00"/>
                </a:solidFill>
                <a:latin typeface="微軟正黑體" pitchFamily="34" charset="-120"/>
                <a:ea typeface="微軟正黑體" pitchFamily="34" charset="-120"/>
              </a:rPr>
              <a:t>任何問題請洽蓋夏圖書館知識服務組    </a:t>
            </a:r>
            <a:endParaRPr lang="en-US" altLang="zh-TW" sz="2400" dirty="0" smtClean="0">
              <a:solidFill>
                <a:srgbClr val="FFFF00"/>
              </a:solidFill>
              <a:latin typeface="微軟正黑體" pitchFamily="34" charset="-120"/>
              <a:ea typeface="微軟正黑體" pitchFamily="34" charset="-120"/>
            </a:endParaRPr>
          </a:p>
          <a:p>
            <a:pPr marL="3175" algn="ctr"/>
            <a:r>
              <a:rPr lang="zh-TW" altLang="en-US" sz="2400" dirty="0" smtClean="0">
                <a:solidFill>
                  <a:srgbClr val="FFFF00"/>
                </a:solidFill>
                <a:latin typeface="微軟正黑體" pitchFamily="34" charset="-120"/>
                <a:ea typeface="微軟正黑體" pitchFamily="34" charset="-120"/>
              </a:rPr>
              <a:t> </a:t>
            </a:r>
            <a:r>
              <a:rPr lang="en-US" altLang="zh-TW" sz="2400" dirty="0" smtClean="0">
                <a:solidFill>
                  <a:srgbClr val="FFFF00"/>
                </a:solidFill>
                <a:latin typeface="微軟正黑體" pitchFamily="34" charset="-120"/>
                <a:ea typeface="微軟正黑體" pitchFamily="34" charset="-120"/>
              </a:rPr>
              <a:t>(04)26328001#11631</a:t>
            </a:r>
            <a:r>
              <a:rPr lang="zh-TW" altLang="en-US" sz="2400" dirty="0" smtClean="0">
                <a:solidFill>
                  <a:srgbClr val="FFFF00"/>
                </a:solidFill>
                <a:latin typeface="微軟正黑體" pitchFamily="34" charset="-120"/>
                <a:ea typeface="微軟正黑體" pitchFamily="34" charset="-120"/>
              </a:rPr>
              <a:t> 或 </a:t>
            </a:r>
            <a:r>
              <a:rPr lang="en-US" altLang="zh-TW" sz="2400" dirty="0" smtClean="0">
                <a:solidFill>
                  <a:srgbClr val="FFFF00"/>
                </a:solidFill>
                <a:latin typeface="微軟正黑體" pitchFamily="34" charset="-120"/>
                <a:ea typeface="微軟正黑體" pitchFamily="34" charset="-120"/>
              </a:rPr>
              <a:t>11633 </a:t>
            </a:r>
            <a:endParaRPr lang="en-US" altLang="zh-TW" sz="2400" b="1" dirty="0" smtClean="0">
              <a:solidFill>
                <a:srgbClr val="FFFF00"/>
              </a:solidFill>
              <a:latin typeface="微軟正黑體" pitchFamily="34" charset="-120"/>
              <a:ea typeface="微軟正黑體" pitchFamily="34" charset="-120"/>
            </a:endParaRPr>
          </a:p>
          <a:p>
            <a:pPr marL="3175"/>
            <a:endParaRPr lang="en-US" altLang="zh-TW" sz="1400" b="1" dirty="0" smtClean="0">
              <a:solidFill>
                <a:schemeClr val="tx1"/>
              </a:solidFill>
              <a:latin typeface="微軟正黑體" pitchFamily="34" charset="-120"/>
              <a:ea typeface="微軟正黑體" pitchFamily="34" charset="-120"/>
            </a:endParaRPr>
          </a:p>
        </p:txBody>
      </p:sp>
      <p:sp>
        <p:nvSpPr>
          <p:cNvPr id="4" name="標題 6"/>
          <p:cNvSpPr txBox="1">
            <a:spLocks/>
          </p:cNvSpPr>
          <p:nvPr/>
        </p:nvSpPr>
        <p:spPr>
          <a:xfrm>
            <a:off x="1682918" y="6500834"/>
            <a:ext cx="5486400" cy="357167"/>
          </a:xfrm>
          <a:prstGeom prst="rect">
            <a:avLst/>
          </a:prstGeom>
        </p:spPr>
        <p:txBody>
          <a:bodyPr>
            <a:normAutofit fontScale="37500" lnSpcReduction="20000"/>
          </a:bodyPr>
          <a:lstStyle/>
          <a:p>
            <a:pPr lvl="0" algn="ctr">
              <a:spcBef>
                <a:spcPct val="0"/>
              </a:spcBef>
            </a:pPr>
            <a:r>
              <a:rPr kumimoji="0" lang="zh-TW" altLang="en-US" sz="4400" b="0" i="0" u="none" strike="noStrike" kern="1200" cap="none" spc="0" normalizeH="0" baseline="0" noProof="0" dirty="0" smtClean="0">
                <a:ln>
                  <a:noFill/>
                </a:ln>
                <a:solidFill>
                  <a:schemeClr val="tx1"/>
                </a:solidFill>
                <a:effectLst/>
                <a:uLnTx/>
                <a:uFillTx/>
                <a:latin typeface="+mj-lt"/>
                <a:ea typeface="+mj-ea"/>
                <a:cs typeface="+mj-cs"/>
              </a:rPr>
              <a:t>圖片來源 </a:t>
            </a:r>
            <a:r>
              <a:rPr kumimoji="0" lang="en-US" altLang="zh-TW" sz="4400" b="0" i="0" u="none" strike="noStrike" kern="1200" cap="none" spc="0" normalizeH="0" baseline="0" noProof="0" dirty="0" smtClean="0">
                <a:ln>
                  <a:noFill/>
                </a:ln>
                <a:solidFill>
                  <a:schemeClr val="tx1"/>
                </a:solidFill>
                <a:effectLst/>
                <a:uLnTx/>
                <a:uFillTx/>
                <a:latin typeface="+mj-lt"/>
                <a:ea typeface="+mj-ea"/>
                <a:cs typeface="+mj-cs"/>
              </a:rPr>
              <a:t>: </a:t>
            </a:r>
            <a:r>
              <a:rPr lang="en-US" altLang="zh-TW" sz="4400" dirty="0" smtClean="0">
                <a:hlinkClick r:id="rId3"/>
              </a:rPr>
              <a:t>http://blog.xuite.net/amanna/test/10628002</a:t>
            </a:r>
            <a:r>
              <a:rPr lang="en-US" altLang="zh-TW" sz="4400" dirty="0" smtClean="0"/>
              <a:t> </a:t>
            </a:r>
            <a:endParaRPr kumimoji="0" lang="zh-TW" alt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2" name="投影片編號版面配置區 1"/>
          <p:cNvSpPr>
            <a:spLocks noGrp="1"/>
          </p:cNvSpPr>
          <p:nvPr>
            <p:ph type="sldNum" sz="quarter" idx="12"/>
          </p:nvPr>
        </p:nvSpPr>
        <p:spPr/>
        <p:txBody>
          <a:bodyPr/>
          <a:lstStyle/>
          <a:p>
            <a:fld id="{DE6A649C-EF85-489C-AD80-E31BA389DF28}" type="slidenum">
              <a:rPr lang="zh-TW" altLang="en-US" smtClean="0"/>
              <a:pPr/>
              <a:t>65</a:t>
            </a:fld>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DE6A649C-EF85-489C-AD80-E31BA389DF28}" type="slidenum">
              <a:rPr lang="zh-TW" altLang="en-US" smtClean="0"/>
              <a:pPr/>
              <a:t>66</a:t>
            </a:fld>
            <a:endParaRPr lang="zh-TW" altLang="en-US"/>
          </a:p>
        </p:txBody>
      </p:sp>
      <p:sp>
        <p:nvSpPr>
          <p:cNvPr id="3" name="矩形 2"/>
          <p:cNvSpPr/>
          <p:nvPr/>
        </p:nvSpPr>
        <p:spPr>
          <a:xfrm>
            <a:off x="467544" y="2202317"/>
            <a:ext cx="8424936" cy="2246769"/>
          </a:xfrm>
          <a:prstGeom prst="rect">
            <a:avLst/>
          </a:prstGeom>
        </p:spPr>
        <p:txBody>
          <a:bodyPr wrap="square">
            <a:spAutoFit/>
          </a:bodyPr>
          <a:lstStyle/>
          <a:p>
            <a:r>
              <a:rPr lang="en-US" altLang="zh-TW" sz="7000" dirty="0">
                <a:solidFill>
                  <a:srgbClr val="0070C0"/>
                </a:solidFill>
                <a:latin typeface="微軟正黑體" panose="020B0604030504040204" pitchFamily="34" charset="-120"/>
                <a:ea typeface="微軟正黑體" panose="020B0604030504040204" pitchFamily="34" charset="-120"/>
              </a:rPr>
              <a:t>Turn it in</a:t>
            </a:r>
            <a:r>
              <a:rPr lang="zh-TW" altLang="en-US" sz="7000" dirty="0">
                <a:solidFill>
                  <a:srgbClr val="0070C0"/>
                </a:solidFill>
                <a:latin typeface="微軟正黑體" panose="020B0604030504040204" pitchFamily="34" charset="-120"/>
                <a:ea typeface="微軟正黑體" panose="020B0604030504040204" pitchFamily="34" charset="-120"/>
              </a:rPr>
              <a:t>論文原創性</a:t>
            </a:r>
            <a:r>
              <a:rPr lang="en-US" altLang="zh-TW" sz="7000" dirty="0">
                <a:solidFill>
                  <a:srgbClr val="0070C0"/>
                </a:solidFill>
                <a:latin typeface="微軟正黑體" panose="020B0604030504040204" pitchFamily="34" charset="-120"/>
                <a:ea typeface="微軟正黑體" panose="020B0604030504040204" pitchFamily="34" charset="-120"/>
              </a:rPr>
              <a:t/>
            </a:r>
            <a:br>
              <a:rPr lang="en-US" altLang="zh-TW" sz="7000" dirty="0">
                <a:solidFill>
                  <a:srgbClr val="0070C0"/>
                </a:solidFill>
                <a:latin typeface="微軟正黑體" panose="020B0604030504040204" pitchFamily="34" charset="-120"/>
                <a:ea typeface="微軟正黑體" panose="020B0604030504040204" pitchFamily="34" charset="-120"/>
              </a:rPr>
            </a:br>
            <a:r>
              <a:rPr lang="zh-TW" altLang="en-US" sz="7000" dirty="0">
                <a:solidFill>
                  <a:srgbClr val="0070C0"/>
                </a:solidFill>
                <a:latin typeface="微軟正黑體" panose="020B0604030504040204" pitchFamily="34" charset="-120"/>
                <a:ea typeface="微軟正黑體" panose="020B0604030504040204" pitchFamily="34" charset="-120"/>
              </a:rPr>
              <a:t>檢驗資料庫</a:t>
            </a:r>
            <a:endParaRPr lang="zh-TW" altLang="en-US" sz="7000" dirty="0"/>
          </a:p>
        </p:txBody>
      </p:sp>
    </p:spTree>
    <p:extLst>
      <p:ext uri="{BB962C8B-B14F-4D97-AF65-F5344CB8AC3E}">
        <p14:creationId xmlns:p14="http://schemas.microsoft.com/office/powerpoint/2010/main" val="1664885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title"/>
          </p:nvPr>
        </p:nvSpPr>
        <p:spPr>
          <a:xfrm>
            <a:off x="683568" y="476674"/>
            <a:ext cx="7493000" cy="993775"/>
          </a:xfrm>
        </p:spPr>
        <p:txBody>
          <a:bodyPr>
            <a:normAutofit/>
          </a:bodyPr>
          <a:lstStyle/>
          <a:p>
            <a:pPr algn="ctr" eaLnBrk="1" hangingPunct="1"/>
            <a:r>
              <a:rPr lang="zh-TW" altLang="en-US" sz="4400" b="1" dirty="0" smtClean="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支援多國語言</a:t>
            </a:r>
          </a:p>
        </p:txBody>
      </p:sp>
      <p:sp>
        <p:nvSpPr>
          <p:cNvPr id="3" name="內容版面配置區 2"/>
          <p:cNvSpPr>
            <a:spLocks noGrp="1"/>
          </p:cNvSpPr>
          <p:nvPr>
            <p:ph idx="1"/>
          </p:nvPr>
        </p:nvSpPr>
        <p:spPr>
          <a:xfrm>
            <a:off x="611560" y="1628800"/>
            <a:ext cx="8229600" cy="4525963"/>
          </a:xfrm>
        </p:spPr>
        <p:txBody>
          <a:bodyPr rtlCol="0">
            <a:normAutofit lnSpcReduction="10000"/>
          </a:bodyPr>
          <a:lstStyle/>
          <a:p>
            <a:pPr eaLnBrk="1" fontAlgn="auto" hangingPunct="1">
              <a:spcAft>
                <a:spcPts val="0"/>
              </a:spcAft>
              <a:defRPr/>
            </a:pPr>
            <a:r>
              <a:rPr lang="zh-TW" altLang="en-US" sz="2800" b="1" dirty="0" smtClean="0">
                <a:solidFill>
                  <a:srgbClr val="0070C0"/>
                </a:solidFill>
                <a:latin typeface="微軟正黑體" panose="020B0604030504040204" pitchFamily="34" charset="-120"/>
                <a:ea typeface="微軟正黑體" panose="020B0604030504040204" pitchFamily="34" charset="-120"/>
                <a:cs typeface="Arial Unicode MS" panose="020B0604020202020204" pitchFamily="34" charset="-120"/>
              </a:rPr>
              <a:t>上傳文章內容可支援</a:t>
            </a:r>
            <a:r>
              <a:rPr lang="en-US" altLang="zh-TW" sz="2800" b="1" dirty="0" smtClean="0">
                <a:solidFill>
                  <a:srgbClr val="0070C0"/>
                </a:solidFill>
                <a:latin typeface="微軟正黑體" panose="020B0604030504040204" pitchFamily="34" charset="-120"/>
                <a:ea typeface="微軟正黑體" panose="020B0604030504040204" pitchFamily="34" charset="-120"/>
                <a:cs typeface="Arial Unicode MS" panose="020B0604020202020204" pitchFamily="34" charset="-120"/>
              </a:rPr>
              <a:t>30 </a:t>
            </a:r>
            <a:r>
              <a:rPr lang="zh-TW" altLang="en-US" sz="2800" b="1" dirty="0" smtClean="0">
                <a:solidFill>
                  <a:srgbClr val="0070C0"/>
                </a:solidFill>
                <a:latin typeface="微軟正黑體" panose="020B0604030504040204" pitchFamily="34" charset="-120"/>
                <a:ea typeface="微軟正黑體" panose="020B0604030504040204" pitchFamily="34" charset="-120"/>
                <a:cs typeface="Arial Unicode MS" panose="020B0604020202020204" pitchFamily="34" charset="-120"/>
              </a:rPr>
              <a:t>種語言</a:t>
            </a:r>
            <a:r>
              <a:rPr lang="en-US" altLang="zh-TW" sz="2800" dirty="0" smtClean="0">
                <a:solidFill>
                  <a:srgbClr val="0070C0"/>
                </a:solidFill>
                <a:latin typeface="微軟正黑體" panose="020B0604030504040204" pitchFamily="34" charset="-120"/>
                <a:ea typeface="微軟正黑體" panose="020B0604030504040204" pitchFamily="34" charset="-120"/>
                <a:cs typeface="Arial Unicode MS" panose="020B0604020202020204" pitchFamily="34" charset="-120"/>
              </a:rPr>
              <a:t>:</a:t>
            </a:r>
          </a:p>
          <a:p>
            <a:pPr marL="0" indent="0" eaLnBrk="1" fontAlgn="auto" hangingPunct="1">
              <a:spcAft>
                <a:spcPts val="0"/>
              </a:spcAft>
              <a:buFont typeface="Arial" panose="020B0604020202020204" pitchFamily="34" charset="0"/>
              <a:buNone/>
              <a:defRPr/>
            </a:pPr>
            <a:r>
              <a:rPr lang="en-US" altLang="zh-TW" sz="2800" dirty="0" smtClean="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 Chinese </a:t>
            </a:r>
            <a:r>
              <a:rPr lang="en-US" altLang="zh-TW" sz="2800" dirty="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(simplified and traditional), </a:t>
            </a:r>
            <a:r>
              <a:rPr lang="en-US" altLang="zh-TW" sz="2800" dirty="0">
                <a:latin typeface="微軟正黑體" panose="020B0604030504040204" pitchFamily="34" charset="-120"/>
                <a:ea typeface="微軟正黑體" panose="020B0604030504040204" pitchFamily="34" charset="-120"/>
                <a:cs typeface="Arial Unicode MS" panose="020B0604020202020204" pitchFamily="34" charset="-120"/>
              </a:rPr>
              <a:t>Japanese, Thai, Korean, Catalan, Croatian, Czech, Danish, Dutch, Finnish, French, German, Hungarian, Italian, Norwegian (Bokmal, Nynorsk), Polish, Portuguese, Romanian, Serbian, Slovak, Slovenian, Spanish, Swedish, Arabic, Greek, Hebrew, Farsi, Russian, and </a:t>
            </a:r>
            <a:r>
              <a:rPr lang="en-US" altLang="zh-TW" sz="2800" dirty="0" smtClean="0">
                <a:latin typeface="微軟正黑體" panose="020B0604030504040204" pitchFamily="34" charset="-120"/>
                <a:ea typeface="微軟正黑體" panose="020B0604030504040204" pitchFamily="34" charset="-120"/>
                <a:cs typeface="Arial Unicode MS" panose="020B0604020202020204" pitchFamily="34" charset="-120"/>
              </a:rPr>
              <a:t>Turkish</a:t>
            </a:r>
          </a:p>
          <a:p>
            <a:pPr eaLnBrk="1" fontAlgn="auto" hangingPunct="1">
              <a:spcAft>
                <a:spcPts val="0"/>
              </a:spcAft>
              <a:defRPr/>
            </a:pPr>
            <a:endParaRPr lang="en-US" altLang="zh-TW" sz="2800" dirty="0" smtClean="0">
              <a:latin typeface="微軟正黑體" panose="020B0604030504040204" pitchFamily="34" charset="-120"/>
              <a:ea typeface="微軟正黑體" panose="020B0604030504040204" pitchFamily="34" charset="-120"/>
              <a:cs typeface="Arial Unicode MS" panose="020B0604020202020204" pitchFamily="34" charset="-120"/>
            </a:endParaRPr>
          </a:p>
          <a:p>
            <a:pPr eaLnBrk="1" fontAlgn="auto" hangingPunct="1">
              <a:spcAft>
                <a:spcPts val="0"/>
              </a:spcAft>
              <a:defRPr/>
            </a:pPr>
            <a:r>
              <a:rPr lang="en-US" altLang="zh-TW" sz="2800" b="1" dirty="0" smtClean="0">
                <a:latin typeface="微軟正黑體" panose="020B0604030504040204" pitchFamily="34" charset="-120"/>
                <a:ea typeface="微軟正黑體" panose="020B0604030504040204" pitchFamily="34" charset="-120"/>
                <a:cs typeface="Arial Unicode MS" panose="020B0604020202020204" pitchFamily="34" charset="-120"/>
              </a:rPr>
              <a:t>Turn</a:t>
            </a:r>
            <a:r>
              <a:rPr lang="en-US" altLang="zh-TW" sz="2800" b="1" dirty="0" smtClean="0">
                <a:solidFill>
                  <a:srgbClr val="FF0000"/>
                </a:solidFill>
                <a:latin typeface="微軟正黑體" panose="020B0604030504040204" pitchFamily="34" charset="-120"/>
                <a:ea typeface="微軟正黑體" panose="020B0604030504040204" pitchFamily="34" charset="-120"/>
                <a:cs typeface="Arial Unicode MS" panose="020B0604020202020204" pitchFamily="34" charset="-120"/>
              </a:rPr>
              <a:t>it</a:t>
            </a:r>
            <a:r>
              <a:rPr lang="en-US" altLang="zh-TW" sz="2800" b="1" dirty="0" smtClean="0">
                <a:latin typeface="微軟正黑體" panose="020B0604030504040204" pitchFamily="34" charset="-120"/>
                <a:ea typeface="微軟正黑體" panose="020B0604030504040204" pitchFamily="34" charset="-120"/>
                <a:cs typeface="Arial Unicode MS" panose="020B0604020202020204" pitchFamily="34" charset="-120"/>
              </a:rPr>
              <a:t>in</a:t>
            </a:r>
            <a:r>
              <a:rPr lang="zh-TW" altLang="en-US" sz="2800" b="1" dirty="0" smtClean="0">
                <a:solidFill>
                  <a:srgbClr val="0070C0"/>
                </a:solidFill>
                <a:latin typeface="微軟正黑體" panose="020B0604030504040204" pitchFamily="34" charset="-120"/>
                <a:ea typeface="微軟正黑體" panose="020B0604030504040204" pitchFamily="34" charset="-120"/>
                <a:cs typeface="Arial Unicode MS" panose="020B0604020202020204" pitchFamily="34" charset="-120"/>
              </a:rPr>
              <a:t>操作平台介面可切換</a:t>
            </a:r>
            <a:r>
              <a:rPr lang="en-US" altLang="zh-TW" sz="2800" b="1" dirty="0" smtClean="0">
                <a:solidFill>
                  <a:srgbClr val="0070C0"/>
                </a:solidFill>
                <a:latin typeface="微軟正黑體" panose="020B0604030504040204" pitchFamily="34" charset="-120"/>
                <a:ea typeface="微軟正黑體" panose="020B0604030504040204" pitchFamily="34" charset="-120"/>
                <a:cs typeface="Arial Unicode MS" panose="020B0604020202020204" pitchFamily="34" charset="-120"/>
              </a:rPr>
              <a:t>19</a:t>
            </a:r>
            <a:r>
              <a:rPr lang="zh-TW" altLang="en-US" sz="2800" b="1" dirty="0" smtClean="0">
                <a:solidFill>
                  <a:srgbClr val="0070C0"/>
                </a:solidFill>
                <a:latin typeface="微軟正黑體" panose="020B0604030504040204" pitchFamily="34" charset="-120"/>
                <a:ea typeface="微軟正黑體" panose="020B0604030504040204" pitchFamily="34" charset="-120"/>
                <a:cs typeface="Arial Unicode MS" panose="020B0604020202020204" pitchFamily="34" charset="-120"/>
              </a:rPr>
              <a:t>種語言</a:t>
            </a:r>
            <a:endParaRPr lang="en-US" altLang="zh-TW" sz="2800" b="1" dirty="0" smtClean="0">
              <a:solidFill>
                <a:srgbClr val="0070C0"/>
              </a:solidFill>
              <a:latin typeface="微軟正黑體" panose="020B0604030504040204" pitchFamily="34" charset="-120"/>
              <a:ea typeface="微軟正黑體" panose="020B0604030504040204" pitchFamily="34" charset="-120"/>
              <a:cs typeface="Arial Unicode MS" panose="020B0604020202020204" pitchFamily="34" charset="-120"/>
            </a:endParaRPr>
          </a:p>
        </p:txBody>
      </p:sp>
    </p:spTree>
    <p:extLst>
      <p:ext uri="{BB962C8B-B14F-4D97-AF65-F5344CB8AC3E}">
        <p14:creationId xmlns:p14="http://schemas.microsoft.com/office/powerpoint/2010/main" val="34745216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p:nvPr>
        </p:nvSpPr>
        <p:spPr>
          <a:xfrm>
            <a:off x="467544" y="332656"/>
            <a:ext cx="8229600" cy="1143000"/>
          </a:xfrm>
        </p:spPr>
        <p:txBody>
          <a:bodyPr/>
          <a:lstStyle/>
          <a:p>
            <a:pPr algn="ctr" eaLnBrk="1" hangingPunct="1"/>
            <a:r>
              <a:rPr lang="en-US" altLang="zh-TW" sz="4400" b="1" dirty="0" err="1" smtClean="0">
                <a:solidFill>
                  <a:srgbClr val="FF0000"/>
                </a:solidFill>
                <a:latin typeface="微軟正黑體" panose="020B0604030504040204" pitchFamily="34" charset="-120"/>
                <a:ea typeface="微軟正黑體" panose="020B0604030504040204" pitchFamily="34" charset="-120"/>
              </a:rPr>
              <a:t>Turn</a:t>
            </a:r>
            <a:r>
              <a:rPr lang="en-US" altLang="zh-TW" sz="4400" b="1" dirty="0" err="1" smtClean="0">
                <a:solidFill>
                  <a:srgbClr val="00B050"/>
                </a:solidFill>
                <a:latin typeface="微軟正黑體" panose="020B0604030504040204" pitchFamily="34" charset="-120"/>
                <a:ea typeface="微軟正黑體" panose="020B0604030504040204" pitchFamily="34" charset="-120"/>
              </a:rPr>
              <a:t>it</a:t>
            </a:r>
            <a:r>
              <a:rPr lang="en-US" altLang="zh-TW" sz="4400" b="1" dirty="0" err="1" smtClean="0">
                <a:solidFill>
                  <a:srgbClr val="FF0000"/>
                </a:solidFill>
                <a:latin typeface="微軟正黑體" panose="020B0604030504040204" pitchFamily="34" charset="-120"/>
                <a:ea typeface="微軟正黑體" panose="020B0604030504040204" pitchFamily="34" charset="-120"/>
              </a:rPr>
              <a:t>in</a:t>
            </a:r>
            <a:r>
              <a:rPr lang="en-US" altLang="zh-TW" sz="4400" b="1" dirty="0" smtClean="0">
                <a:solidFill>
                  <a:srgbClr val="FF0000"/>
                </a:solidFill>
                <a:latin typeface="微軟正黑體" panose="020B0604030504040204" pitchFamily="34" charset="-120"/>
                <a:ea typeface="微軟正黑體" panose="020B0604030504040204" pitchFamily="34" charset="-120"/>
              </a:rPr>
              <a:t> </a:t>
            </a:r>
            <a:r>
              <a:rPr lang="zh-TW" altLang="en-US" sz="4400" dirty="0" smtClean="0">
                <a:solidFill>
                  <a:srgbClr val="FF0000"/>
                </a:solidFill>
                <a:latin typeface="微軟正黑體" panose="020B0604030504040204" pitchFamily="34" charset="-120"/>
                <a:ea typeface="微軟正黑體" panose="020B0604030504040204" pitchFamily="34" charset="-120"/>
              </a:rPr>
              <a:t>上傳須知</a:t>
            </a:r>
          </a:p>
        </p:txBody>
      </p:sp>
      <p:sp>
        <p:nvSpPr>
          <p:cNvPr id="136195" name="Rectangle 3"/>
          <p:cNvSpPr>
            <a:spLocks noGrp="1"/>
          </p:cNvSpPr>
          <p:nvPr>
            <p:ph idx="1"/>
          </p:nvPr>
        </p:nvSpPr>
        <p:spPr>
          <a:xfrm>
            <a:off x="467544" y="1556793"/>
            <a:ext cx="8223250" cy="4516660"/>
          </a:xfrm>
        </p:spPr>
        <p:txBody>
          <a:bodyPr rtlCol="0">
            <a:normAutofit/>
          </a:bodyPr>
          <a:lstStyle/>
          <a:p>
            <a:pPr eaLnBrk="1" fontAlgn="auto" hangingPunct="1">
              <a:lnSpc>
                <a:spcPct val="80000"/>
              </a:lnSpc>
              <a:spcAft>
                <a:spcPts val="0"/>
              </a:spcAft>
              <a:buFont typeface="Wingdings" pitchFamily="2" charset="2"/>
              <a:buChar char="Ø"/>
              <a:defRPr/>
            </a:pPr>
            <a:r>
              <a:rPr lang="zh-TW" altLang="en-US" sz="2400" dirty="0">
                <a:latin typeface="微軟正黑體" panose="020B0604030504040204" pitchFamily="34" charset="-120"/>
                <a:ea typeface="微軟正黑體" panose="020B0604030504040204" pitchFamily="34" charset="-120"/>
              </a:rPr>
              <a:t>圖檔無法</a:t>
            </a:r>
            <a:r>
              <a:rPr lang="zh-TW" altLang="en-US" sz="2400" dirty="0" smtClean="0">
                <a:latin typeface="微軟正黑體" panose="020B0604030504040204" pitchFamily="34" charset="-120"/>
                <a:ea typeface="微軟正黑體" panose="020B0604030504040204" pitchFamily="34" charset="-120"/>
              </a:rPr>
              <a:t>比對</a:t>
            </a:r>
            <a:endParaRPr lang="en-US" altLang="zh-TW" sz="2400" dirty="0" smtClean="0">
              <a:latin typeface="微軟正黑體" panose="020B0604030504040204" pitchFamily="34" charset="-120"/>
              <a:ea typeface="微軟正黑體" panose="020B0604030504040204" pitchFamily="34" charset="-120"/>
            </a:endParaRPr>
          </a:p>
          <a:p>
            <a:pPr marL="0" indent="0" eaLnBrk="1" fontAlgn="auto" hangingPunct="1">
              <a:lnSpc>
                <a:spcPct val="80000"/>
              </a:lnSpc>
              <a:spcAft>
                <a:spcPts val="0"/>
              </a:spcAft>
              <a:buFont typeface="Arial" panose="020B0604020202020204" pitchFamily="34" charset="0"/>
              <a:buNone/>
              <a:defRPr/>
            </a:pPr>
            <a:endParaRPr lang="en-US" altLang="zh-TW" sz="2400" dirty="0">
              <a:latin typeface="微軟正黑體" panose="020B0604030504040204" pitchFamily="34" charset="-120"/>
              <a:ea typeface="微軟正黑體" panose="020B0604030504040204" pitchFamily="34" charset="-120"/>
            </a:endParaRPr>
          </a:p>
          <a:p>
            <a:pPr eaLnBrk="1" fontAlgn="auto" hangingPunct="1">
              <a:lnSpc>
                <a:spcPct val="80000"/>
              </a:lnSpc>
              <a:spcAft>
                <a:spcPts val="0"/>
              </a:spcAft>
              <a:buFont typeface="Wingdings" pitchFamily="2" charset="2"/>
              <a:buChar char="Ø"/>
              <a:defRPr/>
            </a:pPr>
            <a:r>
              <a:rPr lang="zh-TW" altLang="en-US" sz="2400" dirty="0" smtClean="0">
                <a:latin typeface="微軟正黑體" panose="020B0604030504040204" pitchFamily="34" charset="-120"/>
                <a:ea typeface="微軟正黑體" panose="020B0604030504040204" pitchFamily="34" charset="-120"/>
              </a:rPr>
              <a:t>檔案格式</a:t>
            </a:r>
            <a:r>
              <a:rPr lang="en-US" altLang="zh-TW" sz="2400" dirty="0" smtClean="0">
                <a:latin typeface="微軟正黑體" panose="020B0604030504040204" pitchFamily="34" charset="-120"/>
                <a:ea typeface="微軟正黑體" panose="020B0604030504040204" pitchFamily="34" charset="-120"/>
              </a:rPr>
              <a:t>-Microsoft Word, Excel, PowerPoint, WordPerfect, PostScript, PDF, HTML, RTF, </a:t>
            </a:r>
            <a:r>
              <a:rPr lang="en-US" altLang="zh-TW" sz="2400" dirty="0" err="1" smtClean="0">
                <a:latin typeface="微軟正黑體" panose="020B0604030504040204" pitchFamily="34" charset="-120"/>
                <a:ea typeface="微軟正黑體" panose="020B0604030504040204" pitchFamily="34" charset="-120"/>
              </a:rPr>
              <a:t>OpenOffice</a:t>
            </a:r>
            <a:r>
              <a:rPr lang="en-US" altLang="zh-TW" sz="2400" dirty="0" smtClean="0">
                <a:latin typeface="微軟正黑體" panose="020B0604030504040204" pitchFamily="34" charset="-120"/>
                <a:ea typeface="微軟正黑體" panose="020B0604030504040204" pitchFamily="34" charset="-120"/>
              </a:rPr>
              <a:t> (ODT), Hangul (HWP), Google Docs, </a:t>
            </a:r>
            <a:r>
              <a:rPr lang="zh-TW" altLang="en-US" sz="2400" dirty="0" smtClean="0">
                <a:latin typeface="微軟正黑體" panose="020B0604030504040204" pitchFamily="34" charset="-120"/>
                <a:ea typeface="微軟正黑體" panose="020B0604030504040204" pitchFamily="34" charset="-120"/>
              </a:rPr>
              <a:t>和純文字</a:t>
            </a:r>
          </a:p>
          <a:p>
            <a:pPr marL="0" indent="0" eaLnBrk="1" fontAlgn="auto" hangingPunct="1">
              <a:lnSpc>
                <a:spcPct val="80000"/>
              </a:lnSpc>
              <a:spcAft>
                <a:spcPts val="0"/>
              </a:spcAft>
              <a:buFont typeface="Arial" charset="0"/>
              <a:buNone/>
              <a:defRPr/>
            </a:pPr>
            <a:endParaRPr lang="en-US" altLang="zh-TW" sz="2400" dirty="0" smtClean="0">
              <a:latin typeface="微軟正黑體" panose="020B0604030504040204" pitchFamily="34" charset="-120"/>
              <a:ea typeface="微軟正黑體" panose="020B0604030504040204" pitchFamily="34" charset="-120"/>
            </a:endParaRPr>
          </a:p>
          <a:p>
            <a:pPr eaLnBrk="1" fontAlgn="auto" hangingPunct="1">
              <a:lnSpc>
                <a:spcPct val="80000"/>
              </a:lnSpc>
              <a:spcAft>
                <a:spcPts val="0"/>
              </a:spcAft>
              <a:buFont typeface="Wingdings" pitchFamily="2" charset="2"/>
              <a:buChar char="Ø"/>
              <a:defRPr/>
            </a:pPr>
            <a:r>
              <a:rPr lang="zh-TW" altLang="en-US" sz="2400" dirty="0" smtClean="0">
                <a:latin typeface="微軟正黑體" panose="020B0604030504040204" pitchFamily="34" charset="-120"/>
                <a:ea typeface="微軟正黑體" panose="020B0604030504040204" pitchFamily="34" charset="-120"/>
              </a:rPr>
              <a:t>上傳限制</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檔案大小上限為</a:t>
            </a:r>
            <a:r>
              <a:rPr lang="en-US" altLang="zh-TW" sz="2400" dirty="0">
                <a:latin typeface="微軟正黑體" panose="020B0604030504040204" pitchFamily="34" charset="-120"/>
                <a:ea typeface="微軟正黑體" panose="020B0604030504040204" pitchFamily="34" charset="-120"/>
              </a:rPr>
              <a:t>2</a:t>
            </a:r>
            <a:r>
              <a:rPr lang="en-US" altLang="zh-TW" sz="2400" dirty="0" smtClean="0">
                <a:latin typeface="微軟正黑體" panose="020B0604030504040204" pitchFamily="34" charset="-120"/>
                <a:ea typeface="微軟正黑體" panose="020B0604030504040204" pitchFamily="34" charset="-120"/>
              </a:rPr>
              <a:t>0</a:t>
            </a:r>
            <a:r>
              <a:rPr lang="zh-TW" altLang="en-US" sz="2400" dirty="0" smtClean="0">
                <a:latin typeface="微軟正黑體" panose="020B0604030504040204" pitchFamily="34" charset="-120"/>
                <a:ea typeface="微軟正黑體" panose="020B0604030504040204" pitchFamily="34" charset="-120"/>
              </a:rPr>
              <a:t> </a:t>
            </a:r>
            <a:r>
              <a:rPr lang="en-US" altLang="zh-TW" sz="2400" dirty="0" smtClean="0">
                <a:latin typeface="微軟正黑體" panose="020B0604030504040204" pitchFamily="34" charset="-120"/>
                <a:ea typeface="微軟正黑體" panose="020B0604030504040204" pitchFamily="34" charset="-120"/>
              </a:rPr>
              <a:t>MB,</a:t>
            </a:r>
            <a:r>
              <a:rPr lang="zh-TW" altLang="en-US" sz="2400" dirty="0" smtClean="0">
                <a:latin typeface="微軟正黑體" panose="020B0604030504040204" pitchFamily="34" charset="-120"/>
                <a:ea typeface="微軟正黑體" panose="020B0604030504040204" pitchFamily="34" charset="-120"/>
              </a:rPr>
              <a:t> 頁數上限為 </a:t>
            </a:r>
            <a:r>
              <a:rPr lang="en-US" altLang="zh-TW" sz="2400" dirty="0" smtClean="0">
                <a:latin typeface="微軟正黑體" panose="020B0604030504040204" pitchFamily="34" charset="-120"/>
                <a:ea typeface="微軟正黑體" panose="020B0604030504040204" pitchFamily="34" charset="-120"/>
              </a:rPr>
              <a:t>400 </a:t>
            </a:r>
            <a:r>
              <a:rPr lang="zh-TW" altLang="en-US" sz="2400" dirty="0" smtClean="0">
                <a:latin typeface="微軟正黑體" panose="020B0604030504040204" pitchFamily="34" charset="-120"/>
                <a:ea typeface="微軟正黑體" panose="020B0604030504040204" pitchFamily="34" charset="-120"/>
              </a:rPr>
              <a:t>頁</a:t>
            </a:r>
            <a:endParaRPr lang="en-US" altLang="zh-TW" sz="2400" dirty="0" smtClean="0">
              <a:latin typeface="微軟正黑體" panose="020B0604030504040204" pitchFamily="34" charset="-120"/>
              <a:ea typeface="微軟正黑體" panose="020B0604030504040204" pitchFamily="34" charset="-120"/>
            </a:endParaRPr>
          </a:p>
          <a:p>
            <a:pPr marL="0" indent="0" eaLnBrk="1" fontAlgn="auto" hangingPunct="1">
              <a:lnSpc>
                <a:spcPct val="80000"/>
              </a:lnSpc>
              <a:spcAft>
                <a:spcPts val="0"/>
              </a:spcAft>
              <a:buFont typeface="Arial" panose="020B0604020202020204" pitchFamily="34" charset="0"/>
              <a:buNone/>
              <a:defRPr/>
            </a:pPr>
            <a:r>
              <a:rPr lang="zh-TW" altLang="en-US" sz="2400" dirty="0" smtClean="0">
                <a:latin typeface="微軟正黑體" panose="020B0604030504040204" pitchFamily="34" charset="-120"/>
                <a:ea typeface="微軟正黑體" panose="020B0604030504040204" pitchFamily="34" charset="-120"/>
              </a:rPr>
              <a:t> </a:t>
            </a:r>
            <a:endParaRPr lang="en-US" altLang="zh-TW" sz="2400" dirty="0" smtClean="0">
              <a:latin typeface="微軟正黑體" panose="020B0604030504040204" pitchFamily="34" charset="-120"/>
              <a:ea typeface="微軟正黑體" panose="020B0604030504040204" pitchFamily="34" charset="-120"/>
            </a:endParaRPr>
          </a:p>
          <a:p>
            <a:pPr eaLnBrk="1" fontAlgn="auto" hangingPunct="1">
              <a:lnSpc>
                <a:spcPct val="80000"/>
              </a:lnSpc>
              <a:spcAft>
                <a:spcPts val="0"/>
              </a:spcAft>
              <a:buFont typeface="Wingdings" pitchFamily="2" charset="2"/>
              <a:buChar char="Ø"/>
              <a:defRPr/>
            </a:pPr>
            <a:r>
              <a:rPr lang="zh-TW" altLang="en-US" sz="2400" dirty="0" smtClean="0">
                <a:latin typeface="微軟正黑體" panose="020B0604030504040204" pitchFamily="34" charset="-120"/>
                <a:ea typeface="微軟正黑體" panose="020B0604030504040204" pitchFamily="34" charset="-120"/>
              </a:rPr>
              <a:t>上傳檔案保存方式</a:t>
            </a:r>
            <a:r>
              <a:rPr lang="en-US" altLang="zh-TW" sz="2400" dirty="0" smtClean="0">
                <a:latin typeface="微軟正黑體" panose="020B0604030504040204" pitchFamily="34" charset="-120"/>
                <a:ea typeface="微軟正黑體" panose="020B0604030504040204" pitchFamily="34" charset="-120"/>
              </a:rPr>
              <a:t>-</a:t>
            </a:r>
          </a:p>
          <a:p>
            <a:pPr eaLnBrk="1" fontAlgn="auto" hangingPunct="1">
              <a:lnSpc>
                <a:spcPct val="105000"/>
              </a:lnSpc>
              <a:spcAft>
                <a:spcPts val="0"/>
              </a:spcAft>
              <a:buFont typeface="Arial" panose="020B0604020202020204" pitchFamily="34" charset="0"/>
              <a:buNone/>
              <a:defRPr/>
            </a:pPr>
            <a:r>
              <a:rPr lang="zh-TW" altLang="en-US" sz="2000" b="1" dirty="0" smtClean="0">
                <a:latin typeface="微軟正黑體" panose="020B0604030504040204" pitchFamily="34" charset="-120"/>
                <a:ea typeface="微軟正黑體" panose="020B0604030504040204" pitchFamily="34" charset="-120"/>
              </a:rPr>
              <a:t>  </a:t>
            </a:r>
            <a:r>
              <a:rPr lang="en-US" altLang="zh-TW" sz="2000" dirty="0" err="1" smtClean="0">
                <a:latin typeface="微軟正黑體" panose="020B0604030504040204" pitchFamily="34" charset="-120"/>
                <a:ea typeface="微軟正黑體" panose="020B0604030504040204" pitchFamily="34" charset="-120"/>
              </a:rPr>
              <a:t>Turnitin</a:t>
            </a:r>
            <a:r>
              <a:rPr lang="en-US" altLang="zh-TW" sz="2000" dirty="0" smtClean="0">
                <a:latin typeface="微軟正黑體" panose="020B0604030504040204" pitchFamily="34" charset="-120"/>
                <a:ea typeface="微軟正黑體" panose="020B0604030504040204" pitchFamily="34" charset="-120"/>
              </a:rPr>
              <a:t> </a:t>
            </a:r>
            <a:r>
              <a:rPr lang="zh-TW" altLang="en-US" sz="2000" dirty="0" smtClean="0">
                <a:latin typeface="微軟正黑體" panose="020B0604030504040204" pitchFamily="34" charset="-120"/>
                <a:ea typeface="微軟正黑體" panose="020B0604030504040204" pitchFamily="34" charset="-120"/>
              </a:rPr>
              <a:t>已獲頒 </a:t>
            </a:r>
            <a:r>
              <a:rPr lang="en-US" altLang="zh-TW" sz="2000" b="1" dirty="0" err="1" smtClean="0">
                <a:solidFill>
                  <a:srgbClr val="00B050"/>
                </a:solidFill>
                <a:latin typeface="微軟正黑體" panose="020B0604030504040204" pitchFamily="34" charset="-120"/>
                <a:ea typeface="微軟正黑體" panose="020B0604030504040204" pitchFamily="34" charset="-120"/>
              </a:rPr>
              <a:t>TRUSTe</a:t>
            </a:r>
            <a:r>
              <a:rPr lang="en-US" altLang="zh-TW" sz="2000" b="1" dirty="0" smtClean="0">
                <a:solidFill>
                  <a:srgbClr val="00B050"/>
                </a:solidFill>
                <a:latin typeface="微軟正黑體" panose="020B0604030504040204" pitchFamily="34" charset="-120"/>
                <a:ea typeface="微軟正黑體" panose="020B0604030504040204" pitchFamily="34" charset="-120"/>
              </a:rPr>
              <a:t> </a:t>
            </a:r>
            <a:r>
              <a:rPr lang="zh-TW" altLang="en-US" sz="2000" b="1" dirty="0" smtClean="0">
                <a:solidFill>
                  <a:srgbClr val="00B050"/>
                </a:solidFill>
                <a:latin typeface="微軟正黑體" panose="020B0604030504040204" pitchFamily="34" charset="-120"/>
                <a:ea typeface="微軟正黑體" panose="020B0604030504040204" pitchFamily="34" charset="-120"/>
              </a:rPr>
              <a:t>的「隱私權標章」</a:t>
            </a:r>
            <a:r>
              <a:rPr lang="en-US" altLang="zh-TW" sz="2000" b="1" dirty="0" smtClean="0">
                <a:solidFill>
                  <a:srgbClr val="00B050"/>
                </a:solidFill>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     當使用者同意將其文章上傳至</a:t>
            </a:r>
            <a:r>
              <a:rPr lang="en-US" altLang="zh-TW" sz="2000" b="1" dirty="0" smtClean="0">
                <a:latin typeface="微軟正黑體" panose="020B0604030504040204" pitchFamily="34" charset="-120"/>
                <a:ea typeface="微軟正黑體" panose="020B0604030504040204" pitchFamily="34" charset="-120"/>
              </a:rPr>
              <a:t>Turn</a:t>
            </a:r>
            <a:r>
              <a:rPr lang="en-US" altLang="zh-TW" sz="2000" b="1" dirty="0" smtClean="0">
                <a:solidFill>
                  <a:srgbClr val="FC1F08"/>
                </a:solidFill>
                <a:latin typeface="微軟正黑體" panose="020B0604030504040204" pitchFamily="34" charset="-120"/>
                <a:ea typeface="微軟正黑體" panose="020B0604030504040204" pitchFamily="34" charset="-120"/>
              </a:rPr>
              <a:t>it</a:t>
            </a:r>
            <a:r>
              <a:rPr lang="en-US" altLang="zh-TW" sz="2000" b="1" dirty="0" smtClean="0">
                <a:latin typeface="微軟正黑體" panose="020B0604030504040204" pitchFamily="34" charset="-120"/>
                <a:ea typeface="微軟正黑體" panose="020B0604030504040204" pitchFamily="34" charset="-120"/>
              </a:rPr>
              <a:t>in Server </a:t>
            </a:r>
            <a:r>
              <a:rPr lang="zh-TW" altLang="en-US" sz="2000" dirty="0" smtClean="0">
                <a:latin typeface="微軟正黑體" panose="020B0604030504040204" pitchFamily="34" charset="-120"/>
                <a:ea typeface="微軟正黑體" panose="020B0604030504040204" pitchFamily="34" charset="-120"/>
              </a:rPr>
              <a:t>，即表示此文章已成為</a:t>
            </a:r>
            <a:r>
              <a:rPr lang="en-US" altLang="zh-TW" sz="2000" b="1" dirty="0" smtClean="0">
                <a:latin typeface="微軟正黑體" panose="020B0604030504040204" pitchFamily="34" charset="-120"/>
                <a:ea typeface="微軟正黑體" panose="020B0604030504040204" pitchFamily="34" charset="-120"/>
              </a:rPr>
              <a:t>Turn</a:t>
            </a:r>
            <a:r>
              <a:rPr lang="en-US" altLang="zh-TW" sz="2000" b="1" dirty="0" smtClean="0">
                <a:solidFill>
                  <a:srgbClr val="FC1F08"/>
                </a:solidFill>
                <a:latin typeface="微軟正黑體" panose="020B0604030504040204" pitchFamily="34" charset="-120"/>
                <a:ea typeface="微軟正黑體" panose="020B0604030504040204" pitchFamily="34" charset="-120"/>
              </a:rPr>
              <a:t>it</a:t>
            </a:r>
            <a:r>
              <a:rPr lang="en-US" altLang="zh-TW" sz="2000" b="1" dirty="0" smtClean="0">
                <a:latin typeface="微軟正黑體" panose="020B0604030504040204" pitchFamily="34" charset="-120"/>
                <a:ea typeface="微軟正黑體" panose="020B0604030504040204" pitchFamily="34" charset="-120"/>
              </a:rPr>
              <a:t>in</a:t>
            </a:r>
            <a:r>
              <a:rPr lang="zh-TW" altLang="en-US" sz="2000" dirty="0" smtClean="0">
                <a:latin typeface="微軟正黑體" panose="020B0604030504040204" pitchFamily="34" charset="-120"/>
                <a:ea typeface="微軟正黑體" panose="020B0604030504040204" pitchFamily="34" charset="-120"/>
              </a:rPr>
              <a:t>全球比對資源之一，所有使用者均可以比對到此文章，但</a:t>
            </a:r>
            <a:r>
              <a:rPr lang="zh-TW" altLang="en-US" sz="2000" b="1" dirty="0" smtClean="0">
                <a:solidFill>
                  <a:srgbClr val="FF0000"/>
                </a:solidFill>
                <a:latin typeface="微軟正黑體" panose="020B0604030504040204" pitchFamily="34" charset="-120"/>
                <a:ea typeface="微軟正黑體" panose="020B0604030504040204" pitchFamily="34" charset="-120"/>
              </a:rPr>
              <a:t>若要看到全文則仍須經由原著作者同意</a:t>
            </a:r>
            <a:r>
              <a:rPr lang="zh-TW" altLang="en-US" sz="2000" dirty="0" smtClean="0">
                <a:latin typeface="微軟正黑體" panose="020B0604030504040204" pitchFamily="34" charset="-120"/>
                <a:ea typeface="微軟正黑體" panose="020B0604030504040204" pitchFamily="34" charset="-120"/>
              </a:rPr>
              <a:t>。</a:t>
            </a:r>
          </a:p>
        </p:txBody>
      </p:sp>
      <p:pic>
        <p:nvPicPr>
          <p:cNvPr id="20484" name="Picture 5" descr="TRUSTe"/>
          <p:cNvPicPr>
            <a:picLocks noChangeAspect="1" noChangeArrowheads="1"/>
          </p:cNvPicPr>
          <p:nvPr/>
        </p:nvPicPr>
        <p:blipFill>
          <a:blip r:embed="rId3"/>
          <a:stretch>
            <a:fillRect/>
          </a:stretch>
        </p:blipFill>
        <p:spPr bwMode="auto">
          <a:xfrm>
            <a:off x="4355977" y="4110921"/>
            <a:ext cx="576064" cy="608519"/>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198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15616" y="548680"/>
            <a:ext cx="7829576" cy="582595"/>
          </a:xfrm>
        </p:spPr>
        <p:txBody>
          <a:bodyPr>
            <a:normAutofit/>
          </a:bodyPr>
          <a:lstStyle/>
          <a:p>
            <a:r>
              <a:rPr lang="zh-TW" altLang="en-US" sz="3200" b="1" dirty="0" smtClean="0">
                <a:solidFill>
                  <a:srgbClr val="FF0000"/>
                </a:solidFill>
                <a:latin typeface="微軟正黑體" pitchFamily="34" charset="-120"/>
                <a:ea typeface="微軟正黑體" pitchFamily="34" charset="-120"/>
                <a:sym typeface="Wingdings" pitchFamily="2" charset="2"/>
              </a:rPr>
              <a:t>從</a:t>
            </a:r>
            <a:r>
              <a:rPr lang="en-US" altLang="zh-TW" sz="3200" b="1" dirty="0" smtClean="0">
                <a:solidFill>
                  <a:srgbClr val="FF0000"/>
                </a:solidFill>
                <a:latin typeface="微軟正黑體" pitchFamily="34" charset="-120"/>
                <a:ea typeface="微軟正黑體" pitchFamily="34" charset="-120"/>
                <a:sym typeface="Wingdings" pitchFamily="2" charset="2"/>
              </a:rPr>
              <a:t>Word</a:t>
            </a:r>
            <a:r>
              <a:rPr lang="zh-TW" altLang="en-US" sz="3200" b="1" dirty="0" smtClean="0">
                <a:solidFill>
                  <a:srgbClr val="FF0000"/>
                </a:solidFill>
                <a:latin typeface="微軟正黑體" pitchFamily="34" charset="-120"/>
                <a:ea typeface="微軟正黑體" pitchFamily="34" charset="-120"/>
                <a:sym typeface="Wingdings" pitchFamily="2" charset="2"/>
              </a:rPr>
              <a:t>轉為</a:t>
            </a:r>
            <a:r>
              <a:rPr lang="en-US" altLang="zh-TW" sz="3200" b="1" dirty="0" smtClean="0">
                <a:solidFill>
                  <a:srgbClr val="FF0000"/>
                </a:solidFill>
                <a:latin typeface="微軟正黑體" pitchFamily="34" charset="-120"/>
                <a:ea typeface="微軟正黑體" pitchFamily="34" charset="-120"/>
              </a:rPr>
              <a:t>PDF</a:t>
            </a:r>
            <a:r>
              <a:rPr lang="zh-TW" altLang="en-US" sz="3200" b="1" dirty="0" smtClean="0">
                <a:solidFill>
                  <a:srgbClr val="FF0000"/>
                </a:solidFill>
                <a:latin typeface="微軟正黑體" pitchFamily="34" charset="-120"/>
                <a:ea typeface="微軟正黑體" pitchFamily="34" charset="-120"/>
              </a:rPr>
              <a:t>檔的步驟</a:t>
            </a:r>
            <a:r>
              <a:rPr lang="en-US" altLang="zh-TW" sz="3200" b="1" dirty="0" smtClean="0">
                <a:solidFill>
                  <a:srgbClr val="FF0000"/>
                </a:solidFill>
                <a:latin typeface="微軟正黑體" pitchFamily="34" charset="-120"/>
                <a:ea typeface="微軟正黑體" pitchFamily="34" charset="-120"/>
              </a:rPr>
              <a:t>--</a:t>
            </a:r>
            <a:r>
              <a:rPr lang="zh-TW" altLang="en-US" sz="3200" b="1" dirty="0" smtClean="0">
                <a:solidFill>
                  <a:srgbClr val="FF0000"/>
                </a:solidFill>
                <a:latin typeface="微軟正黑體" pitchFamily="34" charset="-120"/>
                <a:ea typeface="微軟正黑體" pitchFamily="34" charset="-120"/>
              </a:rPr>
              <a:t>（方法</a:t>
            </a:r>
            <a:r>
              <a:rPr lang="zh-TW" altLang="en-US" sz="3200" b="1" dirty="0">
                <a:solidFill>
                  <a:srgbClr val="FF0000"/>
                </a:solidFill>
                <a:latin typeface="微軟正黑體" pitchFamily="34" charset="-120"/>
                <a:ea typeface="微軟正黑體" pitchFamily="34" charset="-120"/>
              </a:rPr>
              <a:t>二</a:t>
            </a:r>
            <a:r>
              <a:rPr lang="zh-TW" altLang="en-US" sz="3200" b="1" dirty="0" smtClean="0">
                <a:solidFill>
                  <a:srgbClr val="FF0000"/>
                </a:solidFill>
                <a:latin typeface="微軟正黑體" pitchFamily="34" charset="-120"/>
                <a:ea typeface="微軟正黑體" pitchFamily="34" charset="-120"/>
              </a:rPr>
              <a:t>）</a:t>
            </a:r>
            <a:endParaRPr lang="zh-TW" altLang="en-US" sz="3200" b="1" dirty="0">
              <a:solidFill>
                <a:srgbClr val="FF0000"/>
              </a:solidFill>
            </a:endParaRPr>
          </a:p>
        </p:txBody>
      </p:sp>
      <p:pic>
        <p:nvPicPr>
          <p:cNvPr id="17410" name="Picture 2"/>
          <p:cNvPicPr>
            <a:picLocks noGrp="1" noChangeAspect="1" noChangeArrowheads="1"/>
          </p:cNvPicPr>
          <p:nvPr>
            <p:ph idx="1"/>
          </p:nvPr>
        </p:nvPicPr>
        <p:blipFill>
          <a:blip r:embed="rId2" cstate="print"/>
          <a:srcRect r="754" b="53783"/>
          <a:stretch>
            <a:fillRect/>
          </a:stretch>
        </p:blipFill>
        <p:spPr bwMode="auto">
          <a:xfrm>
            <a:off x="857224" y="2514557"/>
            <a:ext cx="7286676" cy="2714644"/>
          </a:xfrm>
          <a:prstGeom prst="rect">
            <a:avLst/>
          </a:prstGeom>
          <a:noFill/>
          <a:ln w="9525">
            <a:noFill/>
            <a:miter lim="800000"/>
            <a:headEnd/>
            <a:tailEnd/>
          </a:ln>
          <a:effectLst/>
        </p:spPr>
      </p:pic>
      <p:sp>
        <p:nvSpPr>
          <p:cNvPr id="3" name="投影片編號版面配置區 2"/>
          <p:cNvSpPr>
            <a:spLocks noGrp="1"/>
          </p:cNvSpPr>
          <p:nvPr>
            <p:ph type="sldNum" sz="quarter" idx="12"/>
          </p:nvPr>
        </p:nvSpPr>
        <p:spPr/>
        <p:txBody>
          <a:bodyPr/>
          <a:lstStyle/>
          <a:p>
            <a:fld id="{DE6A649C-EF85-489C-AD80-E31BA389DF28}" type="slidenum">
              <a:rPr lang="zh-TW" altLang="en-US" smtClean="0"/>
              <a:pPr/>
              <a:t>6</a:t>
            </a:fld>
            <a:endParaRPr lang="zh-TW" altLang="en-US"/>
          </a:p>
        </p:txBody>
      </p:sp>
      <p:sp>
        <p:nvSpPr>
          <p:cNvPr id="7" name="矩形 6"/>
          <p:cNvSpPr/>
          <p:nvPr/>
        </p:nvSpPr>
        <p:spPr>
          <a:xfrm>
            <a:off x="4071934" y="2707034"/>
            <a:ext cx="500066" cy="1619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857224" y="2868959"/>
            <a:ext cx="357190" cy="5715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p:nvSpPr>
        <p:spPr>
          <a:xfrm>
            <a:off x="857224" y="1666421"/>
            <a:ext cx="7286676" cy="714380"/>
          </a:xfrm>
          <a:prstGeom prst="rect">
            <a:avLst/>
          </a:prstGeom>
          <a:solidFill>
            <a:srgbClr val="FFFF99"/>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b="1" dirty="0" smtClean="0">
                <a:solidFill>
                  <a:schemeClr val="tx1"/>
                </a:solidFill>
                <a:latin typeface="微軟正黑體" pitchFamily="34" charset="-120"/>
                <a:ea typeface="微軟正黑體" pitchFamily="34" charset="-120"/>
                <a:sym typeface="Wingdings" pitchFamily="2" charset="2"/>
              </a:rPr>
              <a:t>若已安裝</a:t>
            </a:r>
            <a:r>
              <a:rPr lang="en-US" altLang="zh-TW" b="1" dirty="0" smtClean="0">
                <a:solidFill>
                  <a:schemeClr val="tx1"/>
                </a:solidFill>
                <a:latin typeface="微軟正黑體" pitchFamily="34" charset="-120"/>
                <a:ea typeface="微軟正黑體" pitchFamily="34" charset="-120"/>
                <a:sym typeface="Wingdings" pitchFamily="2" charset="2"/>
              </a:rPr>
              <a:t>Acrobat 9 </a:t>
            </a:r>
            <a:r>
              <a:rPr lang="en-US" altLang="zh-TW" b="1" dirty="0" err="1" smtClean="0">
                <a:solidFill>
                  <a:srgbClr val="FF0000"/>
                </a:solidFill>
                <a:latin typeface="微軟正黑體" pitchFamily="34" charset="-120"/>
                <a:ea typeface="微軟正黑體" pitchFamily="34" charset="-120"/>
                <a:sym typeface="Wingdings" pitchFamily="2" charset="2"/>
              </a:rPr>
              <a:t>Pro</a:t>
            </a:r>
            <a:r>
              <a:rPr lang="en-US" altLang="zh-TW" b="1" dirty="0" err="1" smtClean="0">
                <a:solidFill>
                  <a:schemeClr val="tx1"/>
                </a:solidFill>
                <a:latin typeface="微軟正黑體" pitchFamily="34" charset="-120"/>
                <a:ea typeface="微軟正黑體" pitchFamily="34" charset="-120"/>
                <a:sym typeface="Wingdings" pitchFamily="2" charset="2"/>
              </a:rPr>
              <a:t>WORD</a:t>
            </a:r>
            <a:r>
              <a:rPr lang="zh-TW" altLang="en-US" b="1" dirty="0" smtClean="0">
                <a:solidFill>
                  <a:schemeClr val="tx1"/>
                </a:solidFill>
                <a:latin typeface="微軟正黑體" pitchFamily="34" charset="-120"/>
                <a:ea typeface="微軟正黑體" pitchFamily="34" charset="-120"/>
                <a:sym typeface="Wingdings" pitchFamily="2" charset="2"/>
              </a:rPr>
              <a:t>的工具列</a:t>
            </a:r>
            <a:r>
              <a:rPr lang="en-US" altLang="zh-TW" b="1" dirty="0" smtClean="0">
                <a:solidFill>
                  <a:schemeClr val="tx1"/>
                </a:solidFill>
                <a:latin typeface="微軟正黑體" pitchFamily="34" charset="-120"/>
                <a:ea typeface="微軟正黑體" pitchFamily="34" charset="-120"/>
                <a:sym typeface="Wingdings" pitchFamily="2" charset="2"/>
              </a:rPr>
              <a:t>Acrobat</a:t>
            </a:r>
            <a:r>
              <a:rPr lang="zh-TW" altLang="en-US" b="1" dirty="0" smtClean="0">
                <a:solidFill>
                  <a:schemeClr val="tx1"/>
                </a:solidFill>
                <a:latin typeface="微軟正黑體" pitchFamily="34" charset="-120"/>
                <a:ea typeface="微軟正黑體" pitchFamily="34" charset="-120"/>
                <a:sym typeface="Wingdings" pitchFamily="2" charset="2"/>
              </a:rPr>
              <a:t>建立</a:t>
            </a:r>
            <a:r>
              <a:rPr lang="en-US" altLang="zh-TW" b="1" dirty="0" smtClean="0">
                <a:solidFill>
                  <a:schemeClr val="tx1"/>
                </a:solidFill>
                <a:latin typeface="微軟正黑體" pitchFamily="34" charset="-120"/>
                <a:ea typeface="微軟正黑體" pitchFamily="34" charset="-120"/>
                <a:sym typeface="Wingdings" pitchFamily="2" charset="2"/>
              </a:rPr>
              <a:t>PDF</a:t>
            </a:r>
            <a:endParaRPr lang="en-US" altLang="zh-TW" b="1" dirty="0" smtClean="0">
              <a:solidFill>
                <a:schemeClr val="tx1"/>
              </a:solidFill>
              <a:latin typeface="微軟正黑體" pitchFamily="34" charset="-120"/>
              <a:ea typeface="微軟正黑體" pitchFamily="34" charset="-120"/>
            </a:endParaRPr>
          </a:p>
        </p:txBody>
      </p:sp>
      <p:cxnSp>
        <p:nvCxnSpPr>
          <p:cNvPr id="11" name="弧形接點 10"/>
          <p:cNvCxnSpPr>
            <a:stCxn id="7" idx="3"/>
            <a:endCxn id="8" idx="3"/>
          </p:cNvCxnSpPr>
          <p:nvPr/>
        </p:nvCxnSpPr>
        <p:spPr>
          <a:xfrm flipH="1">
            <a:off x="1214414" y="2787997"/>
            <a:ext cx="3357586" cy="366715"/>
          </a:xfrm>
          <a:prstGeom prst="curvedConnector3">
            <a:avLst>
              <a:gd name="adj1" fmla="val -6808"/>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8910"/>
            <a:ext cx="9144000" cy="5760181"/>
          </a:xfrm>
          <a:prstGeom prst="rect">
            <a:avLst/>
          </a:prstGeom>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69</a:t>
            </a:fld>
            <a:endParaRPr lang="zh-TW" altLang="en-US"/>
          </a:p>
        </p:txBody>
      </p:sp>
      <p:sp>
        <p:nvSpPr>
          <p:cNvPr id="11" name="圓角矩形 10"/>
          <p:cNvSpPr/>
          <p:nvPr/>
        </p:nvSpPr>
        <p:spPr>
          <a:xfrm>
            <a:off x="7884368" y="1484784"/>
            <a:ext cx="936104" cy="13681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Tree>
    <p:extLst>
      <p:ext uri="{BB962C8B-B14F-4D97-AF65-F5344CB8AC3E}">
        <p14:creationId xmlns:p14="http://schemas.microsoft.com/office/powerpoint/2010/main" val="98715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5801"/>
            <a:ext cx="9144000" cy="6472201"/>
          </a:xfrm>
          <a:prstGeom prst="rect">
            <a:avLst/>
          </a:prstGeom>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70</a:t>
            </a:fld>
            <a:endParaRPr lang="zh-TW" altLang="en-US"/>
          </a:p>
        </p:txBody>
      </p:sp>
      <p:sp>
        <p:nvSpPr>
          <p:cNvPr id="6" name="圓角矩形 5"/>
          <p:cNvSpPr/>
          <p:nvPr/>
        </p:nvSpPr>
        <p:spPr>
          <a:xfrm>
            <a:off x="540165" y="1648352"/>
            <a:ext cx="8063673" cy="1811168"/>
          </a:xfrm>
          <a:prstGeom prst="roundRect">
            <a:avLst/>
          </a:prstGeom>
          <a:noFill/>
          <a:ln w="889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7" name="圓角矩形 6"/>
          <p:cNvSpPr/>
          <p:nvPr/>
        </p:nvSpPr>
        <p:spPr>
          <a:xfrm>
            <a:off x="5940151" y="3785819"/>
            <a:ext cx="2448273" cy="2016224"/>
          </a:xfrm>
          <a:prstGeom prst="roundRect">
            <a:avLst/>
          </a:prstGeom>
          <a:solidFill>
            <a:srgbClr val="ED7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提醒！！</a:t>
            </a:r>
            <a:endParaRPr lang="en-US" altLang="zh-TW" b="1" dirty="0" smtClean="0">
              <a:solidFill>
                <a:schemeClr val="bg1"/>
              </a:solidFill>
              <a:latin typeface="微軟正黑體" panose="020B0604030504040204" pitchFamily="34" charset="-120"/>
              <a:ea typeface="微軟正黑體" panose="020B0604030504040204" pitchFamily="34" charset="-120"/>
            </a:endParaRPr>
          </a:p>
          <a:p>
            <a:r>
              <a:rPr lang="en-US" altLang="zh-TW" b="1" dirty="0" smtClean="0">
                <a:solidFill>
                  <a:schemeClr val="bg1"/>
                </a:solidFill>
                <a:latin typeface="微軟正黑體" panose="020B0604030504040204" pitchFamily="34" charset="-120"/>
                <a:ea typeface="微軟正黑體" panose="020B0604030504040204" pitchFamily="34" charset="-120"/>
              </a:rPr>
              <a:t>1</a:t>
            </a:r>
            <a:r>
              <a:rPr lang="zh-TW" altLang="en-US" b="1" dirty="0" smtClean="0">
                <a:solidFill>
                  <a:schemeClr val="bg1"/>
                </a:solidFill>
                <a:latin typeface="微軟正黑體" panose="020B0604030504040204" pitchFamily="34" charset="-120"/>
                <a:ea typeface="微軟正黑體" panose="020B0604030504040204" pitchFamily="34" charset="-120"/>
              </a:rPr>
              <a:t>、需先申請帳號才可以使用喔！</a:t>
            </a:r>
            <a:endParaRPr lang="en-US" altLang="zh-TW" b="1" dirty="0" smtClean="0">
              <a:solidFill>
                <a:schemeClr val="bg1"/>
              </a:solidFill>
              <a:latin typeface="微軟正黑體" panose="020B0604030504040204" pitchFamily="34" charset="-120"/>
              <a:ea typeface="微軟正黑體" panose="020B0604030504040204" pitchFamily="34" charset="-120"/>
            </a:endParaRPr>
          </a:p>
          <a:p>
            <a:r>
              <a:rPr lang="en-US" altLang="zh-TW" b="1" dirty="0" smtClean="0">
                <a:solidFill>
                  <a:schemeClr val="bg1"/>
                </a:solidFill>
                <a:latin typeface="微軟正黑體" panose="020B0604030504040204" pitchFamily="34" charset="-120"/>
                <a:ea typeface="微軟正黑體" panose="020B0604030504040204" pitchFamily="34" charset="-120"/>
              </a:rPr>
              <a:t>2</a:t>
            </a:r>
            <a:r>
              <a:rPr lang="zh-TW" altLang="en-US" b="1" dirty="0" smtClean="0">
                <a:solidFill>
                  <a:schemeClr val="bg1"/>
                </a:solidFill>
                <a:latin typeface="微軟正黑體" panose="020B0604030504040204" pitchFamily="34" charset="-120"/>
                <a:ea typeface="微軟正黑體" panose="020B0604030504040204" pitchFamily="34" charset="-120"/>
              </a:rPr>
              <a:t>、申請需為學校</a:t>
            </a:r>
            <a:r>
              <a:rPr lang="en-US" altLang="zh-TW" b="1" dirty="0" smtClean="0">
                <a:solidFill>
                  <a:schemeClr val="bg1"/>
                </a:solidFill>
                <a:latin typeface="微軟正黑體" panose="020B0604030504040204" pitchFamily="34" charset="-120"/>
                <a:ea typeface="微軟正黑體" panose="020B0604030504040204" pitchFamily="34" charset="-120"/>
              </a:rPr>
              <a:t>email</a:t>
            </a:r>
            <a:r>
              <a:rPr lang="zh-TW" altLang="en-US" b="1" dirty="0" smtClean="0">
                <a:solidFill>
                  <a:schemeClr val="bg1"/>
                </a:solidFill>
                <a:latin typeface="微軟正黑體" panose="020B0604030504040204" pitchFamily="34" charset="-120"/>
                <a:ea typeface="微軟正黑體" panose="020B0604030504040204" pitchFamily="34" charset="-120"/>
              </a:rPr>
              <a:t>信箱</a:t>
            </a:r>
            <a:endParaRPr lang="en-US" altLang="zh-TW" b="1" dirty="0" smtClean="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4819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79679" y="188640"/>
            <a:ext cx="8229600" cy="990600"/>
          </a:xfrm>
        </p:spPr>
        <p:txBody>
          <a:bodyPr>
            <a:normAutofit/>
          </a:bodyPr>
          <a:lstStyle/>
          <a:p>
            <a:pPr algn="ctr"/>
            <a:r>
              <a:rPr lang="zh-TW" altLang="en-US" dirty="0">
                <a:solidFill>
                  <a:srgbClr val="FF0000"/>
                </a:solidFill>
                <a:latin typeface="微軟正黑體" panose="020B0604030504040204" pitchFamily="34" charset="-120"/>
                <a:ea typeface="微軟正黑體" panose="020B0604030504040204" pitchFamily="34" charset="-120"/>
              </a:rPr>
              <a:t>帳號申請</a:t>
            </a: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71</a:t>
            </a:fld>
            <a:endParaRPr lang="zh-TW" altLang="en-US"/>
          </a:p>
        </p:txBody>
      </p:sp>
      <p:pic>
        <p:nvPicPr>
          <p:cNvPr id="5" name="圖片 4"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6" y="1089628"/>
            <a:ext cx="4971561" cy="5768373"/>
          </a:xfrm>
          <a:prstGeom prst="rect">
            <a:avLst/>
          </a:prstGeom>
        </p:spPr>
      </p:pic>
    </p:spTree>
    <p:extLst>
      <p:ext uri="{BB962C8B-B14F-4D97-AF65-F5344CB8AC3E}">
        <p14:creationId xmlns:p14="http://schemas.microsoft.com/office/powerpoint/2010/main" val="12361796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en-US" altLang="zh-TW" dirty="0" err="1" smtClean="0">
                <a:solidFill>
                  <a:srgbClr val="FF0000"/>
                </a:solidFill>
                <a:latin typeface="微軟正黑體" panose="020B0604030504040204" pitchFamily="34" charset="-120"/>
                <a:ea typeface="微軟正黑體" panose="020B0604030504040204" pitchFamily="34" charset="-120"/>
              </a:rPr>
              <a:t>Turnitin</a:t>
            </a:r>
            <a:r>
              <a:rPr lang="zh-TW" altLang="en-US" dirty="0" smtClean="0">
                <a:solidFill>
                  <a:srgbClr val="FF0000"/>
                </a:solidFill>
                <a:latin typeface="微軟正黑體" panose="020B0604030504040204" pitchFamily="34" charset="-120"/>
                <a:ea typeface="微軟正黑體" panose="020B0604030504040204" pitchFamily="34" charset="-120"/>
              </a:rPr>
              <a:t>自動回覆的第一封信</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72</a:t>
            </a:fld>
            <a:endParaRPr lang="zh-TW"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7" y="1693284"/>
            <a:ext cx="9027393" cy="5200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04834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73</a:t>
            </a:fld>
            <a:endParaRPr lang="zh-TW" alt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50" y="692696"/>
            <a:ext cx="5265961" cy="5935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向右箭號 5"/>
          <p:cNvSpPr/>
          <p:nvPr/>
        </p:nvSpPr>
        <p:spPr>
          <a:xfrm>
            <a:off x="539552" y="2722449"/>
            <a:ext cx="2808312" cy="1512168"/>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請輸入右邊資料，按下一步</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5608748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74</a:t>
            </a:fld>
            <a:endParaRPr lang="zh-TW" alt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101" y="1628801"/>
            <a:ext cx="6581775" cy="4095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391948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75</a:t>
            </a:fld>
            <a:endParaRPr lang="zh-TW" alt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628777"/>
            <a:ext cx="8982075" cy="522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標題 1"/>
          <p:cNvSpPr txBox="1">
            <a:spLocks/>
          </p:cNvSpPr>
          <p:nvPr/>
        </p:nvSpPr>
        <p:spPr>
          <a:xfrm>
            <a:off x="609600" y="685800"/>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altLang="zh-TW" dirty="0" err="1" smtClean="0">
                <a:solidFill>
                  <a:srgbClr val="FF0000"/>
                </a:solidFill>
                <a:latin typeface="微軟正黑體" panose="020B0604030504040204" pitchFamily="34" charset="-120"/>
                <a:ea typeface="微軟正黑體" panose="020B0604030504040204" pitchFamily="34" charset="-120"/>
              </a:rPr>
              <a:t>Turnitin</a:t>
            </a:r>
            <a:r>
              <a:rPr lang="zh-TW" altLang="en-US" dirty="0" smtClean="0">
                <a:solidFill>
                  <a:srgbClr val="FF0000"/>
                </a:solidFill>
                <a:latin typeface="微軟正黑體" panose="020B0604030504040204" pitchFamily="34" charset="-120"/>
                <a:ea typeface="微軟正黑體" panose="020B0604030504040204" pitchFamily="34" charset="-120"/>
              </a:rPr>
              <a:t>自動回覆的第二封信</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5" name="圓角矩形 4"/>
          <p:cNvSpPr/>
          <p:nvPr/>
        </p:nvSpPr>
        <p:spPr>
          <a:xfrm>
            <a:off x="323528" y="3212976"/>
            <a:ext cx="3456384" cy="360040"/>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32272683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76</a:t>
            </a:fld>
            <a:endParaRPr lang="zh-TW" alt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5630" y="620690"/>
            <a:ext cx="5928370" cy="5834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向右箭號 5"/>
          <p:cNvSpPr/>
          <p:nvPr/>
        </p:nvSpPr>
        <p:spPr>
          <a:xfrm>
            <a:off x="755576" y="2722449"/>
            <a:ext cx="2808312" cy="1512168"/>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設定您的密碼</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8883625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77</a:t>
            </a:fld>
            <a:endParaRPr lang="zh-TW" altLang="en-US"/>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8264" y="1556792"/>
            <a:ext cx="6467475"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419661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78</a:t>
            </a:fld>
            <a:endParaRPr lang="zh-TW"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6" y="1488111"/>
            <a:ext cx="8086725" cy="3924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標題 1"/>
          <p:cNvSpPr txBox="1">
            <a:spLocks/>
          </p:cNvSpPr>
          <p:nvPr/>
        </p:nvSpPr>
        <p:spPr>
          <a:xfrm>
            <a:off x="457199" y="476672"/>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altLang="zh-TW" dirty="0" err="1" smtClean="0">
                <a:solidFill>
                  <a:srgbClr val="FF0000"/>
                </a:solidFill>
                <a:latin typeface="微軟正黑體" panose="020B0604030504040204" pitchFamily="34" charset="-120"/>
                <a:ea typeface="微軟正黑體" panose="020B0604030504040204" pitchFamily="34" charset="-120"/>
              </a:rPr>
              <a:t>Turnitin</a:t>
            </a:r>
            <a:r>
              <a:rPr lang="zh-TW" altLang="en-US" dirty="0" smtClean="0">
                <a:solidFill>
                  <a:srgbClr val="FF0000"/>
                </a:solidFill>
                <a:latin typeface="微軟正黑體" panose="020B0604030504040204" pitchFamily="34" charset="-120"/>
                <a:ea typeface="微軟正黑體" panose="020B0604030504040204" pitchFamily="34" charset="-120"/>
              </a:rPr>
              <a:t>自動回覆的第三封信</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7" name="圓角矩形 6"/>
          <p:cNvSpPr/>
          <p:nvPr/>
        </p:nvSpPr>
        <p:spPr>
          <a:xfrm>
            <a:off x="457199" y="3392996"/>
            <a:ext cx="3456384" cy="360040"/>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8253206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9" y="476672"/>
            <a:ext cx="7260518" cy="582595"/>
          </a:xfrm>
        </p:spPr>
        <p:txBody>
          <a:bodyPr>
            <a:noAutofit/>
          </a:bodyPr>
          <a:lstStyle/>
          <a:p>
            <a:r>
              <a:rPr lang="zh-TW" altLang="en-US" sz="3200" b="1" dirty="0">
                <a:solidFill>
                  <a:srgbClr val="FF0000"/>
                </a:solidFill>
                <a:latin typeface="微軟正黑體" pitchFamily="34" charset="-120"/>
                <a:ea typeface="微軟正黑體" pitchFamily="34" charset="-120"/>
              </a:rPr>
              <a:t>將多個檔案</a:t>
            </a:r>
            <a:r>
              <a:rPr lang="zh-TW" altLang="en-US" sz="3200" b="1" dirty="0" smtClean="0">
                <a:solidFill>
                  <a:srgbClr val="FF0000"/>
                </a:solidFill>
                <a:latin typeface="微軟正黑體" pitchFamily="34" charset="-120"/>
                <a:ea typeface="微軟正黑體" pitchFamily="34" charset="-120"/>
              </a:rPr>
              <a:t>轉成一個</a:t>
            </a:r>
            <a:r>
              <a:rPr lang="en-US" altLang="zh-TW" sz="3200" b="1" dirty="0" smtClean="0">
                <a:solidFill>
                  <a:srgbClr val="FF0000"/>
                </a:solidFill>
                <a:latin typeface="微軟正黑體" pitchFamily="34" charset="-120"/>
                <a:ea typeface="微軟正黑體" pitchFamily="34" charset="-120"/>
              </a:rPr>
              <a:t>PDF</a:t>
            </a:r>
            <a:r>
              <a:rPr lang="zh-TW" altLang="en-US" sz="3200" b="1" dirty="0" smtClean="0">
                <a:solidFill>
                  <a:srgbClr val="FF0000"/>
                </a:solidFill>
                <a:latin typeface="微軟正黑體" pitchFamily="34" charset="-120"/>
                <a:ea typeface="微軟正黑體" pitchFamily="34" charset="-120"/>
              </a:rPr>
              <a:t>檔的步驟</a:t>
            </a:r>
            <a:endParaRPr lang="zh-TW" altLang="en-US" sz="3200" b="1" dirty="0">
              <a:solidFill>
                <a:srgbClr val="FF0000"/>
              </a:solidFill>
            </a:endParaRPr>
          </a:p>
        </p:txBody>
      </p:sp>
      <p:pic>
        <p:nvPicPr>
          <p:cNvPr id="18434" name="Picture 2"/>
          <p:cNvPicPr>
            <a:picLocks noGrp="1" noChangeAspect="1" noChangeArrowheads="1"/>
          </p:cNvPicPr>
          <p:nvPr>
            <p:ph idx="1"/>
          </p:nvPr>
        </p:nvPicPr>
        <p:blipFill>
          <a:blip r:embed="rId2" cstate="print"/>
          <a:srcRect l="69993" t="24623" r="23378" b="23290"/>
          <a:stretch>
            <a:fillRect/>
          </a:stretch>
        </p:blipFill>
        <p:spPr bwMode="auto">
          <a:xfrm>
            <a:off x="357158" y="2428869"/>
            <a:ext cx="642942" cy="4041351"/>
          </a:xfrm>
          <a:prstGeom prst="rect">
            <a:avLst/>
          </a:prstGeom>
          <a:noFill/>
          <a:ln w="9525">
            <a:noFill/>
            <a:miter lim="800000"/>
            <a:headEnd/>
            <a:tailEnd/>
          </a:ln>
          <a:effectLst/>
        </p:spPr>
      </p:pic>
      <p:sp>
        <p:nvSpPr>
          <p:cNvPr id="3" name="投影片編號版面配置區 2"/>
          <p:cNvSpPr>
            <a:spLocks noGrp="1"/>
          </p:cNvSpPr>
          <p:nvPr>
            <p:ph type="sldNum" sz="quarter" idx="12"/>
          </p:nvPr>
        </p:nvSpPr>
        <p:spPr/>
        <p:txBody>
          <a:bodyPr/>
          <a:lstStyle/>
          <a:p>
            <a:fld id="{DE6A649C-EF85-489C-AD80-E31BA389DF28}" type="slidenum">
              <a:rPr lang="zh-TW" altLang="en-US" smtClean="0"/>
              <a:pPr/>
              <a:t>7</a:t>
            </a:fld>
            <a:endParaRPr lang="zh-TW" altLang="en-US"/>
          </a:p>
        </p:txBody>
      </p:sp>
      <p:sp>
        <p:nvSpPr>
          <p:cNvPr id="10" name="矩形 9"/>
          <p:cNvSpPr/>
          <p:nvPr/>
        </p:nvSpPr>
        <p:spPr>
          <a:xfrm>
            <a:off x="1303257" y="1196753"/>
            <a:ext cx="6500858" cy="1090380"/>
          </a:xfrm>
          <a:prstGeom prst="rect">
            <a:avLst/>
          </a:prstGeom>
          <a:solidFill>
            <a:srgbClr val="FFFF99"/>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b="1" dirty="0" smtClean="0">
                <a:solidFill>
                  <a:schemeClr val="tx1"/>
                </a:solidFill>
                <a:latin typeface="微軟正黑體" pitchFamily="34" charset="-120"/>
                <a:ea typeface="微軟正黑體" pitchFamily="34" charset="-120"/>
                <a:sym typeface="Wingdings" pitchFamily="2" charset="2"/>
              </a:rPr>
              <a:t>若論文為多個檔案</a:t>
            </a:r>
            <a:r>
              <a:rPr lang="en-US" altLang="zh-TW" b="1" dirty="0" smtClean="0">
                <a:solidFill>
                  <a:schemeClr val="tx1"/>
                </a:solidFill>
                <a:latin typeface="微軟正黑體" pitchFamily="34" charset="-120"/>
                <a:ea typeface="微軟正黑體" pitchFamily="34" charset="-120"/>
                <a:sym typeface="Wingdings" pitchFamily="2" charset="2"/>
              </a:rPr>
              <a:t></a:t>
            </a:r>
            <a:r>
              <a:rPr lang="zh-TW" altLang="en-US" b="1" dirty="0" smtClean="0">
                <a:solidFill>
                  <a:schemeClr val="tx1"/>
                </a:solidFill>
                <a:latin typeface="微軟正黑體" pitchFamily="34" charset="-120"/>
                <a:ea typeface="微軟正黑體" pitchFamily="34" charset="-120"/>
                <a:sym typeface="Wingdings" pitchFamily="2" charset="2"/>
              </a:rPr>
              <a:t>將各檔案轉為</a:t>
            </a:r>
            <a:r>
              <a:rPr lang="en-US" altLang="zh-TW" b="1" dirty="0" smtClean="0">
                <a:solidFill>
                  <a:schemeClr val="tx1"/>
                </a:solidFill>
                <a:latin typeface="微軟正黑體" pitchFamily="34" charset="-120"/>
                <a:ea typeface="微軟正黑體" pitchFamily="34" charset="-120"/>
                <a:sym typeface="Wingdings" pitchFamily="2" charset="2"/>
              </a:rPr>
              <a:t>PDF</a:t>
            </a:r>
            <a:r>
              <a:rPr lang="zh-TW" altLang="en-US" b="1" dirty="0" smtClean="0">
                <a:solidFill>
                  <a:schemeClr val="tx1"/>
                </a:solidFill>
                <a:latin typeface="微軟正黑體" pitchFamily="34" charset="-120"/>
                <a:ea typeface="微軟正黑體" pitchFamily="34" charset="-120"/>
                <a:sym typeface="Wingdings" pitchFamily="2" charset="2"/>
              </a:rPr>
              <a:t>選擇想要合併的檔案</a:t>
            </a:r>
            <a:r>
              <a:rPr lang="en-US" altLang="zh-TW" b="1" dirty="0" smtClean="0">
                <a:solidFill>
                  <a:schemeClr val="tx1"/>
                </a:solidFill>
                <a:latin typeface="微軟正黑體" pitchFamily="34" charset="-120"/>
                <a:ea typeface="微軟正黑體" pitchFamily="34" charset="-120"/>
                <a:sym typeface="Wingdings" pitchFamily="2" charset="2"/>
              </a:rPr>
              <a:t></a:t>
            </a:r>
            <a:r>
              <a:rPr lang="zh-TW" altLang="en-US" b="1" dirty="0" smtClean="0">
                <a:solidFill>
                  <a:schemeClr val="tx1"/>
                </a:solidFill>
                <a:latin typeface="微軟正黑體" pitchFamily="34" charset="-120"/>
                <a:ea typeface="微軟正黑體" pitchFamily="34" charset="-120"/>
                <a:sym typeface="Wingdings" pitchFamily="2" charset="2"/>
              </a:rPr>
              <a:t>滑鼠右鍵</a:t>
            </a:r>
            <a:r>
              <a:rPr lang="en-US" altLang="zh-TW" b="1" dirty="0" smtClean="0">
                <a:solidFill>
                  <a:schemeClr val="tx1"/>
                </a:solidFill>
                <a:latin typeface="微軟正黑體" pitchFamily="34" charset="-120"/>
                <a:ea typeface="微軟正黑體" pitchFamily="34" charset="-120"/>
                <a:sym typeface="Wingdings" pitchFamily="2" charset="2"/>
              </a:rPr>
              <a:t></a:t>
            </a:r>
            <a:r>
              <a:rPr lang="zh-TW" altLang="en-US" b="1" dirty="0" smtClean="0">
                <a:solidFill>
                  <a:schemeClr val="tx1"/>
                </a:solidFill>
                <a:latin typeface="微軟正黑體" pitchFamily="34" charset="-120"/>
                <a:ea typeface="微軟正黑體" pitchFamily="34" charset="-120"/>
                <a:sym typeface="Wingdings" pitchFamily="2" charset="2"/>
              </a:rPr>
              <a:t>在</a:t>
            </a:r>
            <a:r>
              <a:rPr lang="en-US" altLang="zh-TW" b="1" dirty="0" smtClean="0">
                <a:solidFill>
                  <a:schemeClr val="tx1"/>
                </a:solidFill>
                <a:latin typeface="微軟正黑體" pitchFamily="34" charset="-120"/>
                <a:ea typeface="微軟正黑體" pitchFamily="34" charset="-120"/>
                <a:sym typeface="Wingdings" pitchFamily="2" charset="2"/>
              </a:rPr>
              <a:t>Acrobat</a:t>
            </a:r>
            <a:r>
              <a:rPr lang="zh-TW" altLang="en-US" b="1" dirty="0" smtClean="0">
                <a:solidFill>
                  <a:schemeClr val="tx1"/>
                </a:solidFill>
                <a:latin typeface="微軟正黑體" pitchFamily="34" charset="-120"/>
                <a:ea typeface="微軟正黑體" pitchFamily="34" charset="-120"/>
                <a:sym typeface="Wingdings" pitchFamily="2" charset="2"/>
              </a:rPr>
              <a:t>中合併支援的檔案</a:t>
            </a:r>
            <a:r>
              <a:rPr lang="en-US" altLang="zh-TW" b="1" dirty="0" smtClean="0">
                <a:solidFill>
                  <a:schemeClr val="tx1"/>
                </a:solidFill>
                <a:latin typeface="微軟正黑體" pitchFamily="34" charset="-120"/>
                <a:ea typeface="微軟正黑體" pitchFamily="34" charset="-120"/>
                <a:sym typeface="Wingdings" pitchFamily="2" charset="2"/>
              </a:rPr>
              <a:t>…</a:t>
            </a:r>
            <a:br>
              <a:rPr lang="en-US" altLang="zh-TW" b="1" dirty="0" smtClean="0">
                <a:solidFill>
                  <a:schemeClr val="tx1"/>
                </a:solidFill>
                <a:latin typeface="微軟正黑體" pitchFamily="34" charset="-120"/>
                <a:ea typeface="微軟正黑體" pitchFamily="34" charset="-120"/>
                <a:sym typeface="Wingdings" pitchFamily="2" charset="2"/>
              </a:rPr>
            </a:br>
            <a:r>
              <a:rPr lang="en-US" altLang="zh-TW" b="1" dirty="0" smtClean="0">
                <a:solidFill>
                  <a:schemeClr val="tx1"/>
                </a:solidFill>
                <a:latin typeface="微軟正黑體" pitchFamily="34" charset="-120"/>
                <a:ea typeface="微軟正黑體" pitchFamily="34" charset="-120"/>
                <a:sym typeface="Wingdings" pitchFamily="2" charset="2"/>
              </a:rPr>
              <a:t></a:t>
            </a:r>
            <a:r>
              <a:rPr lang="zh-TW" altLang="en-US" b="1" dirty="0" smtClean="0">
                <a:solidFill>
                  <a:schemeClr val="tx1"/>
                </a:solidFill>
                <a:latin typeface="微軟正黑體" pitchFamily="34" charset="-120"/>
                <a:ea typeface="微軟正黑體" pitchFamily="34" charset="-120"/>
                <a:sym typeface="Wingdings" pitchFamily="2" charset="2"/>
              </a:rPr>
              <a:t>確認合併檔案的順序</a:t>
            </a:r>
            <a:r>
              <a:rPr lang="en-US" altLang="zh-TW" b="1" dirty="0" smtClean="0">
                <a:solidFill>
                  <a:schemeClr val="tx1"/>
                </a:solidFill>
                <a:latin typeface="微軟正黑體" pitchFamily="34" charset="-120"/>
                <a:ea typeface="微軟正黑體" pitchFamily="34" charset="-120"/>
                <a:sym typeface="Wingdings" pitchFamily="2" charset="2"/>
              </a:rPr>
              <a:t></a:t>
            </a:r>
            <a:r>
              <a:rPr lang="zh-TW" altLang="en-US" b="1" dirty="0" smtClean="0">
                <a:solidFill>
                  <a:schemeClr val="tx1"/>
                </a:solidFill>
                <a:latin typeface="微軟正黑體" pitchFamily="34" charset="-120"/>
                <a:ea typeface="微軟正黑體" pitchFamily="34" charset="-120"/>
                <a:sym typeface="Wingdings" pitchFamily="2" charset="2"/>
              </a:rPr>
              <a:t>合併檔案</a:t>
            </a:r>
            <a:endParaRPr lang="en-US" altLang="zh-TW" b="1" dirty="0" smtClean="0">
              <a:solidFill>
                <a:schemeClr val="tx1"/>
              </a:solidFill>
              <a:latin typeface="微軟正黑體" pitchFamily="34" charset="-120"/>
              <a:ea typeface="微軟正黑體" pitchFamily="34" charset="-120"/>
            </a:endParaRPr>
          </a:p>
        </p:txBody>
      </p:sp>
      <p:pic>
        <p:nvPicPr>
          <p:cNvPr id="11" name="Picture 2"/>
          <p:cNvPicPr>
            <a:picLocks noChangeAspect="1" noChangeArrowheads="1"/>
          </p:cNvPicPr>
          <p:nvPr/>
        </p:nvPicPr>
        <p:blipFill>
          <a:blip r:embed="rId3" cstate="print"/>
          <a:srcRect l="69406" t="27780" r="5539" b="10663"/>
          <a:stretch>
            <a:fillRect/>
          </a:stretch>
        </p:blipFill>
        <p:spPr bwMode="auto">
          <a:xfrm>
            <a:off x="1571604" y="2428869"/>
            <a:ext cx="2071702" cy="4071967"/>
          </a:xfrm>
          <a:prstGeom prst="rect">
            <a:avLst/>
          </a:prstGeom>
          <a:noFill/>
          <a:ln w="9525">
            <a:noFill/>
            <a:miter lim="800000"/>
            <a:headEnd/>
            <a:tailEnd/>
          </a:ln>
          <a:effectLst/>
        </p:spPr>
      </p:pic>
      <p:pic>
        <p:nvPicPr>
          <p:cNvPr id="12" name="Picture 4"/>
          <p:cNvPicPr>
            <a:picLocks noChangeAspect="1" noChangeArrowheads="1"/>
          </p:cNvPicPr>
          <p:nvPr/>
        </p:nvPicPr>
        <p:blipFill>
          <a:blip r:embed="rId4" cstate="print"/>
          <a:srcRect l="20957" t="21002" r="21106" b="23290"/>
          <a:stretch>
            <a:fillRect/>
          </a:stretch>
        </p:blipFill>
        <p:spPr bwMode="auto">
          <a:xfrm>
            <a:off x="4286248" y="2571745"/>
            <a:ext cx="4643470" cy="3571900"/>
          </a:xfrm>
          <a:prstGeom prst="rect">
            <a:avLst/>
          </a:prstGeom>
          <a:noFill/>
          <a:ln w="9525">
            <a:noFill/>
            <a:miter lim="800000"/>
            <a:headEnd/>
            <a:tailEnd/>
          </a:ln>
          <a:effectLst/>
        </p:spPr>
      </p:pic>
      <p:sp>
        <p:nvSpPr>
          <p:cNvPr id="13" name="矩形 12"/>
          <p:cNvSpPr/>
          <p:nvPr/>
        </p:nvSpPr>
        <p:spPr>
          <a:xfrm>
            <a:off x="1857356" y="3805240"/>
            <a:ext cx="1785950" cy="2143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7967686" y="5867418"/>
            <a:ext cx="500066" cy="1428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向下箭號 14"/>
          <p:cNvSpPr/>
          <p:nvPr/>
        </p:nvSpPr>
        <p:spPr>
          <a:xfrm rot="16200000">
            <a:off x="1160381" y="3787444"/>
            <a:ext cx="285752" cy="449151"/>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向下箭號 15"/>
          <p:cNvSpPr/>
          <p:nvPr/>
        </p:nvSpPr>
        <p:spPr>
          <a:xfrm rot="16200000">
            <a:off x="3826979" y="3745393"/>
            <a:ext cx="285752" cy="510222"/>
          </a:xfrm>
          <a:prstGeom prst="downArrow">
            <a:avLst>
              <a:gd name="adj1" fmla="val 50000"/>
              <a:gd name="adj2" fmla="val 6408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1017771" y="2643183"/>
            <a:ext cx="461665" cy="1376372"/>
          </a:xfrm>
          <a:prstGeom prst="rect">
            <a:avLst/>
          </a:prstGeom>
          <a:noFill/>
        </p:spPr>
        <p:txBody>
          <a:bodyPr vert="eaVert" wrap="square" rtlCol="0">
            <a:spAutoFit/>
          </a:bodyPr>
          <a:lstStyle/>
          <a:p>
            <a:r>
              <a:rPr lang="zh-TW" altLang="en-US" b="1" dirty="0" smtClean="0">
                <a:solidFill>
                  <a:srgbClr val="FF0000"/>
                </a:solidFill>
                <a:latin typeface="微軟正黑體" panose="020B0604030504040204" pitchFamily="34" charset="-120"/>
                <a:ea typeface="微軟正黑體" panose="020B0604030504040204" pitchFamily="34" charset="-120"/>
              </a:rPr>
              <a:t>全選按右鍵</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79</a:t>
            </a:fld>
            <a:endParaRPr lang="zh-TW" alt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4" y="592853"/>
            <a:ext cx="5088607" cy="6017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向右箭號 5"/>
          <p:cNvSpPr/>
          <p:nvPr/>
        </p:nvSpPr>
        <p:spPr>
          <a:xfrm>
            <a:off x="755576" y="2722449"/>
            <a:ext cx="2808312" cy="1512168"/>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開始登錄</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0892319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80</a:t>
            </a:fld>
            <a:endParaRPr lang="zh-TW" alt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565263"/>
            <a:ext cx="5280280" cy="6298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向右箭號 5"/>
          <p:cNvSpPr/>
          <p:nvPr/>
        </p:nvSpPr>
        <p:spPr>
          <a:xfrm>
            <a:off x="755576" y="2722449"/>
            <a:ext cx="2808312" cy="1512168"/>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選擇「祕密提示問題」</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algn="ctr"/>
            <a:r>
              <a:rPr lang="zh-TW" altLang="en-US" b="1" dirty="0" smtClean="0">
                <a:solidFill>
                  <a:srgbClr val="FF0000"/>
                </a:solidFill>
                <a:latin typeface="微軟正黑體" panose="020B0604030504040204" pitchFamily="34" charset="-120"/>
                <a:ea typeface="微軟正黑體" panose="020B0604030504040204" pitchFamily="34" charset="-120"/>
              </a:rPr>
              <a:t>輸入「問題答案」</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4463841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81</a:t>
            </a:fld>
            <a:endParaRPr lang="zh-TW" alt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628800"/>
            <a:ext cx="600075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圓角矩形 5"/>
          <p:cNvSpPr/>
          <p:nvPr/>
        </p:nvSpPr>
        <p:spPr>
          <a:xfrm>
            <a:off x="2177216" y="5589240"/>
            <a:ext cx="1602696" cy="504056"/>
          </a:xfrm>
          <a:prstGeom prst="round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1495124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solidFill>
                  <a:srgbClr val="FF0000"/>
                </a:solidFill>
                <a:latin typeface="微軟正黑體" panose="020B0604030504040204" pitchFamily="34" charset="-120"/>
                <a:ea typeface="微軟正黑體" panose="020B0604030504040204" pitchFamily="34" charset="-120"/>
              </a:rPr>
              <a:t>進來即可看到被加入的「課程名稱」</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82</a:t>
            </a:fld>
            <a:endParaRPr lang="zh-TW" alt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17" y="1916833"/>
            <a:ext cx="9014073" cy="33941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rot="10800000" flipV="1">
            <a:off x="611560" y="4006017"/>
            <a:ext cx="1008112"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圖說文字 6"/>
          <p:cNvSpPr/>
          <p:nvPr/>
        </p:nvSpPr>
        <p:spPr>
          <a:xfrm>
            <a:off x="818493" y="4942121"/>
            <a:ext cx="2580126" cy="1008112"/>
          </a:xfrm>
          <a:prstGeom prst="wedgeRectCallout">
            <a:avLst>
              <a:gd name="adj1" fmla="val -29341"/>
              <a:gd name="adj2" fmla="val -115282"/>
            </a:avLst>
          </a:prstGeom>
          <a:solidFill>
            <a:srgbClr val="FFFF99"/>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zh-TW" altLang="en-US" b="1" dirty="0" smtClean="0">
                <a:solidFill>
                  <a:srgbClr val="FF0000"/>
                </a:solidFill>
                <a:latin typeface="微軟正黑體" panose="020B0604030504040204" pitchFamily="34" charset="-120"/>
                <a:ea typeface="微軟正黑體" panose="020B0604030504040204" pitchFamily="34" charset="-120"/>
              </a:rPr>
              <a:t>課程名稱依您登入時看到的為主，此為範例</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1070013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87" t="8418" r="2634" b="25359"/>
          <a:stretch/>
        </p:blipFill>
        <p:spPr bwMode="auto">
          <a:xfrm>
            <a:off x="0" y="908720"/>
            <a:ext cx="9141308"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83</a:t>
            </a:fld>
            <a:endParaRPr lang="zh-TW" altLang="en-US"/>
          </a:p>
        </p:txBody>
      </p:sp>
      <p:sp>
        <p:nvSpPr>
          <p:cNvPr id="8" name="矩形 7"/>
          <p:cNvSpPr/>
          <p:nvPr/>
        </p:nvSpPr>
        <p:spPr>
          <a:xfrm rot="10800000" flipV="1">
            <a:off x="7308303" y="4365104"/>
            <a:ext cx="648073"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圖說文字 5"/>
          <p:cNvSpPr/>
          <p:nvPr/>
        </p:nvSpPr>
        <p:spPr>
          <a:xfrm>
            <a:off x="5436097" y="3140968"/>
            <a:ext cx="2414706" cy="792088"/>
          </a:xfrm>
          <a:prstGeom prst="wedgeRectCallout">
            <a:avLst>
              <a:gd name="adj1" fmla="val 31215"/>
              <a:gd name="adj2" fmla="val 111190"/>
            </a:avLst>
          </a:prstGeom>
          <a:solidFill>
            <a:srgbClr val="FFFF99"/>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b="1" dirty="0" smtClean="0">
                <a:solidFill>
                  <a:srgbClr val="FF0000"/>
                </a:solidFill>
                <a:latin typeface="微軟正黑體" panose="020B0604030504040204" pitchFamily="34" charset="-120"/>
                <a:ea typeface="微軟正黑體" panose="020B0604030504040204" pitchFamily="34" charset="-120"/>
              </a:rPr>
              <a:t>選擇一個作業</a:t>
            </a:r>
            <a:endParaRPr lang="en-US" altLang="zh-TW" b="1" dirty="0" smtClean="0">
              <a:solidFill>
                <a:srgbClr val="FF0000"/>
              </a:solidFill>
              <a:latin typeface="微軟正黑體" panose="020B0604030504040204" pitchFamily="34" charset="-120"/>
              <a:ea typeface="微軟正黑體" panose="020B0604030504040204" pitchFamily="34" charset="-120"/>
            </a:endParaRPr>
          </a:p>
          <a:p>
            <a:pPr algn="ctr"/>
            <a:r>
              <a:rPr lang="zh-TW" altLang="en-US" b="1" dirty="0" smtClean="0">
                <a:solidFill>
                  <a:srgbClr val="FF0000"/>
                </a:solidFill>
                <a:latin typeface="微軟正黑體" panose="020B0604030504040204" pitchFamily="34" charset="-120"/>
                <a:ea typeface="微軟正黑體" panose="020B0604030504040204" pitchFamily="34" charset="-120"/>
              </a:rPr>
              <a:t>點選 </a:t>
            </a:r>
            <a:r>
              <a:rPr lang="en-US" altLang="zh-TW" b="1" dirty="0" smtClean="0">
                <a:solidFill>
                  <a:srgbClr val="FF0000"/>
                </a:solidFill>
                <a:latin typeface="微軟正黑體" panose="020B0604030504040204" pitchFamily="34" charset="-120"/>
                <a:ea typeface="微軟正黑體" panose="020B0604030504040204" pitchFamily="34" charset="-120"/>
              </a:rPr>
              <a:t>“</a:t>
            </a:r>
            <a:r>
              <a:rPr lang="zh-TW" altLang="en-US" b="1" dirty="0" smtClean="0">
                <a:solidFill>
                  <a:srgbClr val="FF0000"/>
                </a:solidFill>
                <a:latin typeface="微軟正黑體" panose="020B0604030504040204" pitchFamily="34" charset="-120"/>
                <a:ea typeface="微軟正黑體" panose="020B0604030504040204" pitchFamily="34" charset="-120"/>
              </a:rPr>
              <a:t>提交</a:t>
            </a:r>
            <a:r>
              <a:rPr lang="en-US" altLang="zh-TW" b="1" dirty="0" smtClean="0">
                <a:solidFill>
                  <a:srgbClr val="FF0000"/>
                </a:solidFill>
                <a:latin typeface="微軟正黑體" panose="020B0604030504040204" pitchFamily="34" charset="-120"/>
                <a:ea typeface="微軟正黑體" panose="020B0604030504040204" pitchFamily="34" charset="-120"/>
              </a:rPr>
              <a:t>”</a:t>
            </a:r>
            <a:endParaRPr lang="zh-TW" altLang="en-US"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7032875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12" t="10383" r="24409" b="9646"/>
          <a:stretch/>
        </p:blipFill>
        <p:spPr bwMode="auto">
          <a:xfrm>
            <a:off x="395536" y="1"/>
            <a:ext cx="7936160" cy="6853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84</a:t>
            </a:fld>
            <a:endParaRPr lang="zh-TW" altLang="en-US"/>
          </a:p>
        </p:txBody>
      </p:sp>
      <p:sp>
        <p:nvSpPr>
          <p:cNvPr id="6" name="矩形 5"/>
          <p:cNvSpPr/>
          <p:nvPr/>
        </p:nvSpPr>
        <p:spPr>
          <a:xfrm rot="10800000" flipV="1">
            <a:off x="611562" y="2204865"/>
            <a:ext cx="3384375" cy="172819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rot="10800000" flipV="1">
            <a:off x="683565" y="4869160"/>
            <a:ext cx="1944218"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rot="10800000" flipV="1">
            <a:off x="611559" y="6381328"/>
            <a:ext cx="504056"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圖說文字 8"/>
          <p:cNvSpPr/>
          <p:nvPr/>
        </p:nvSpPr>
        <p:spPr>
          <a:xfrm>
            <a:off x="4499992" y="2420888"/>
            <a:ext cx="2736304" cy="1368152"/>
          </a:xfrm>
          <a:prstGeom prst="wedgeRectCallout">
            <a:avLst>
              <a:gd name="adj1" fmla="val -68326"/>
              <a:gd name="adj2" fmla="val -14658"/>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輸入姓名、物件標題</a:t>
            </a:r>
            <a:endParaRPr lang="zh-TW" altLang="en-US" dirty="0">
              <a:latin typeface="微軟正黑體" panose="020B0604030504040204" pitchFamily="34" charset="-120"/>
              <a:ea typeface="微軟正黑體" panose="020B0604030504040204" pitchFamily="34" charset="-120"/>
            </a:endParaRPr>
          </a:p>
        </p:txBody>
      </p:sp>
      <p:sp>
        <p:nvSpPr>
          <p:cNvPr id="10" name="矩形圖說文字 9"/>
          <p:cNvSpPr/>
          <p:nvPr/>
        </p:nvSpPr>
        <p:spPr>
          <a:xfrm>
            <a:off x="3347864" y="4581128"/>
            <a:ext cx="2736304" cy="864096"/>
          </a:xfrm>
          <a:prstGeom prst="wedgeRectCallout">
            <a:avLst>
              <a:gd name="adj1" fmla="val -73303"/>
              <a:gd name="adj2" fmla="val -677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點此瀏覽欲提交的作業</a:t>
            </a:r>
            <a:endParaRPr lang="zh-TW" altLang="en-US" dirty="0">
              <a:latin typeface="微軟正黑體" panose="020B0604030504040204" pitchFamily="34" charset="-120"/>
              <a:ea typeface="微軟正黑體" panose="020B0604030504040204" pitchFamily="34" charset="-120"/>
            </a:endParaRPr>
          </a:p>
        </p:txBody>
      </p:sp>
      <p:sp>
        <p:nvSpPr>
          <p:cNvPr id="11" name="矩形圖說文字 10"/>
          <p:cNvSpPr/>
          <p:nvPr/>
        </p:nvSpPr>
        <p:spPr>
          <a:xfrm>
            <a:off x="2483768" y="5949280"/>
            <a:ext cx="2736304" cy="864096"/>
          </a:xfrm>
          <a:prstGeom prst="wedgeRectCallout">
            <a:avLst>
              <a:gd name="adj1" fmla="val -98188"/>
              <a:gd name="adj2" fmla="val 1799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上傳作業</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4510465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85</a:t>
            </a:fld>
            <a:endParaRPr lang="zh-TW" alt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2" y="332656"/>
            <a:ext cx="7571399" cy="6697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a:spLocks noChangeArrowheads="1"/>
          </p:cNvSpPr>
          <p:nvPr/>
        </p:nvSpPr>
        <p:spPr bwMode="auto">
          <a:xfrm>
            <a:off x="3053928" y="2463016"/>
            <a:ext cx="48189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r>
              <a:rPr lang="zh-TW" altLang="en-US" sz="2400" dirty="0">
                <a:solidFill>
                  <a:srgbClr val="FF0000"/>
                </a:solidFill>
                <a:latin typeface="微軟正黑體" panose="020B0604030504040204" pitchFamily="34" charset="-120"/>
                <a:ea typeface="微軟正黑體" panose="020B0604030504040204" pitchFamily="34" charset="-120"/>
              </a:rPr>
              <a:t>注意</a:t>
            </a:r>
            <a:r>
              <a:rPr lang="en-US" altLang="zh-TW" sz="2400" dirty="0">
                <a:solidFill>
                  <a:srgbClr val="FF0000"/>
                </a:solidFill>
                <a:latin typeface="微軟正黑體" panose="020B0604030504040204" pitchFamily="34" charset="-120"/>
                <a:ea typeface="微軟正黑體" panose="020B0604030504040204" pitchFamily="34" charset="-120"/>
              </a:rPr>
              <a:t>:</a:t>
            </a:r>
            <a:r>
              <a:rPr lang="zh-TW" altLang="en-US" sz="2400" dirty="0">
                <a:solidFill>
                  <a:srgbClr val="FF0000"/>
                </a:solidFill>
                <a:latin typeface="微軟正黑體" panose="020B0604030504040204" pitchFamily="34" charset="-120"/>
                <a:ea typeface="微軟正黑體" panose="020B0604030504040204" pitchFamily="34" charset="-120"/>
              </a:rPr>
              <a:t>僅支援</a:t>
            </a:r>
            <a:r>
              <a:rPr lang="en-US" altLang="zh-TW" sz="2400" dirty="0">
                <a:solidFill>
                  <a:srgbClr val="FF0000"/>
                </a:solidFill>
                <a:latin typeface="微軟正黑體" panose="020B0604030504040204" pitchFamily="34" charset="-120"/>
                <a:ea typeface="微軟正黑體" panose="020B0604030504040204" pitchFamily="34" charset="-120"/>
              </a:rPr>
              <a:t>zip</a:t>
            </a:r>
            <a:r>
              <a:rPr lang="zh-TW" altLang="en-US" sz="2400" dirty="0">
                <a:solidFill>
                  <a:srgbClr val="FF0000"/>
                </a:solidFill>
                <a:latin typeface="微軟正黑體" panose="020B0604030504040204" pitchFamily="34" charset="-120"/>
                <a:ea typeface="微軟正黑體" panose="020B0604030504040204" pitchFamily="34" charset="-120"/>
              </a:rPr>
              <a:t>壓縮格式</a:t>
            </a:r>
            <a:r>
              <a:rPr lang="en-US" altLang="zh-TW" sz="2400" dirty="0">
                <a:solidFill>
                  <a:srgbClr val="FF0000"/>
                </a:solidFill>
                <a:latin typeface="微軟正黑體" panose="020B0604030504040204" pitchFamily="34" charset="-120"/>
                <a:ea typeface="微軟正黑體" panose="020B0604030504040204" pitchFamily="34" charset="-120"/>
              </a:rPr>
              <a:t>,</a:t>
            </a:r>
            <a:r>
              <a:rPr lang="zh-TW" altLang="en-US" sz="2400" dirty="0">
                <a:solidFill>
                  <a:srgbClr val="FF0000"/>
                </a:solidFill>
                <a:latin typeface="微軟正黑體" panose="020B0604030504040204" pitchFamily="34" charset="-120"/>
                <a:ea typeface="微軟正黑體" panose="020B0604030504040204" pitchFamily="34" charset="-120"/>
              </a:rPr>
              <a:t>不支援</a:t>
            </a:r>
            <a:r>
              <a:rPr lang="en-US" altLang="zh-TW" sz="2400" dirty="0" err="1">
                <a:solidFill>
                  <a:srgbClr val="FF0000"/>
                </a:solidFill>
                <a:latin typeface="微軟正黑體" panose="020B0604030504040204" pitchFamily="34" charset="-120"/>
                <a:ea typeface="微軟正黑體" panose="020B0604030504040204" pitchFamily="34" charset="-120"/>
              </a:rPr>
              <a:t>rar</a:t>
            </a:r>
            <a:endParaRPr lang="zh-TW" altLang="en-US" sz="2400" dirty="0">
              <a:solidFill>
                <a:srgbClr val="FF0000"/>
              </a:solidFill>
              <a:latin typeface="微軟正黑體" panose="020B0604030504040204" pitchFamily="34" charset="-120"/>
              <a:ea typeface="微軟正黑體" panose="020B0604030504040204" pitchFamily="34" charset="-120"/>
            </a:endParaRPr>
          </a:p>
        </p:txBody>
      </p:sp>
      <p:sp>
        <p:nvSpPr>
          <p:cNvPr id="5" name="向右箭號 4"/>
          <p:cNvSpPr/>
          <p:nvPr/>
        </p:nvSpPr>
        <p:spPr>
          <a:xfrm>
            <a:off x="1447959" y="2442429"/>
            <a:ext cx="1584176" cy="611575"/>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28317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86</a:t>
            </a:fld>
            <a:endParaRPr lang="zh-TW" alt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9144000" cy="655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176576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87</a:t>
            </a:fld>
            <a:endParaRPr lang="zh-TW"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7"/>
            <a:ext cx="9144000" cy="6525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a:spLocks noChangeArrowheads="1"/>
          </p:cNvSpPr>
          <p:nvPr/>
        </p:nvSpPr>
        <p:spPr bwMode="auto">
          <a:xfrm>
            <a:off x="2483768" y="5301208"/>
            <a:ext cx="44815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zh-TW" sz="1800" dirty="0">
                <a:solidFill>
                  <a:srgbClr val="FF0000"/>
                </a:solidFill>
                <a:latin typeface="微軟正黑體" panose="020B0604030504040204" pitchFamily="34" charset="-120"/>
                <a:ea typeface="微軟正黑體" panose="020B0604030504040204" pitchFamily="34" charset="-120"/>
              </a:rPr>
              <a:t>1.</a:t>
            </a:r>
            <a:r>
              <a:rPr lang="zh-TW" altLang="en-US" sz="1800" dirty="0">
                <a:solidFill>
                  <a:srgbClr val="FF0000"/>
                </a:solidFill>
                <a:latin typeface="微軟正黑體" panose="020B0604030504040204" pitchFamily="34" charset="-120"/>
                <a:ea typeface="微軟正黑體" panose="020B0604030504040204" pitchFamily="34" charset="-120"/>
              </a:rPr>
              <a:t>同一篇文稿每次上傳的文件代碼皆不同</a:t>
            </a:r>
            <a:r>
              <a:rPr lang="en-US" altLang="zh-TW" sz="1800" dirty="0">
                <a:solidFill>
                  <a:srgbClr val="FF0000"/>
                </a:solidFill>
                <a:latin typeface="微軟正黑體" panose="020B0604030504040204" pitchFamily="34" charset="-120"/>
                <a:ea typeface="微軟正黑體" panose="020B0604030504040204" pitchFamily="34" charset="-120"/>
              </a:rPr>
              <a:t>;</a:t>
            </a:r>
          </a:p>
          <a:p>
            <a:pPr eaLnBrk="1" hangingPunct="1">
              <a:lnSpc>
                <a:spcPct val="100000"/>
              </a:lnSpc>
              <a:spcBef>
                <a:spcPct val="0"/>
              </a:spcBef>
              <a:buFontTx/>
              <a:buNone/>
            </a:pPr>
            <a:r>
              <a:rPr lang="en-US" altLang="zh-TW" sz="1800" dirty="0">
                <a:solidFill>
                  <a:srgbClr val="FF0000"/>
                </a:solidFill>
                <a:latin typeface="微軟正黑體" panose="020B0604030504040204" pitchFamily="34" charset="-120"/>
                <a:ea typeface="微軟正黑體" panose="020B0604030504040204" pitchFamily="34" charset="-120"/>
              </a:rPr>
              <a:t>2.</a:t>
            </a:r>
            <a:r>
              <a:rPr lang="zh-TW" altLang="en-US" sz="1800" dirty="0">
                <a:solidFill>
                  <a:srgbClr val="FF0000"/>
                </a:solidFill>
                <a:latin typeface="微軟正黑體" panose="020B0604030504040204" pitchFamily="34" charset="-120"/>
                <a:ea typeface="微軟正黑體" panose="020B0604030504040204" pitchFamily="34" charset="-120"/>
              </a:rPr>
              <a:t>無論文稿是否設定儲存在</a:t>
            </a:r>
            <a:r>
              <a:rPr lang="en-US" altLang="zh-TW" sz="1800" dirty="0" err="1">
                <a:solidFill>
                  <a:srgbClr val="FF0000"/>
                </a:solidFill>
                <a:latin typeface="微軟正黑體" panose="020B0604030504040204" pitchFamily="34" charset="-120"/>
                <a:ea typeface="微軟正黑體" panose="020B0604030504040204" pitchFamily="34" charset="-120"/>
              </a:rPr>
              <a:t>Turnitin</a:t>
            </a:r>
            <a:r>
              <a:rPr lang="zh-TW" altLang="en-US" sz="1800" dirty="0">
                <a:solidFill>
                  <a:srgbClr val="FF0000"/>
                </a:solidFill>
                <a:latin typeface="微軟正黑體" panose="020B0604030504040204" pitchFamily="34" charset="-120"/>
                <a:ea typeface="微軟正黑體" panose="020B0604030504040204" pitchFamily="34" charset="-120"/>
              </a:rPr>
              <a:t> 比對資源裡，都會有提交物件代碼。</a:t>
            </a:r>
            <a:endParaRPr lang="en-US" altLang="zh-TW" sz="1800" dirty="0">
              <a:solidFill>
                <a:srgbClr val="FF0000"/>
              </a:solidFill>
              <a:latin typeface="微軟正黑體" panose="020B0604030504040204" pitchFamily="34" charset="-120"/>
              <a:ea typeface="微軟正黑體" panose="020B0604030504040204" pitchFamily="34" charset="-120"/>
            </a:endParaRPr>
          </a:p>
        </p:txBody>
      </p:sp>
      <p:sp>
        <p:nvSpPr>
          <p:cNvPr id="5" name="圓角矩形 4"/>
          <p:cNvSpPr/>
          <p:nvPr/>
        </p:nvSpPr>
        <p:spPr>
          <a:xfrm>
            <a:off x="395536" y="5661248"/>
            <a:ext cx="1512168"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圓角矩形 7"/>
          <p:cNvSpPr/>
          <p:nvPr/>
        </p:nvSpPr>
        <p:spPr>
          <a:xfrm flipV="1">
            <a:off x="323528" y="6309320"/>
            <a:ext cx="1368152" cy="360041"/>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zh-TW" altLang="en-US">
              <a:solidFill>
                <a:srgbClr val="FF0000"/>
              </a:solidFill>
            </a:endParaRPr>
          </a:p>
        </p:txBody>
      </p:sp>
    </p:spTree>
    <p:extLst>
      <p:ext uri="{BB962C8B-B14F-4D97-AF65-F5344CB8AC3E}">
        <p14:creationId xmlns:p14="http://schemas.microsoft.com/office/powerpoint/2010/main" val="165348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84" t="8418" r="1736" b="25921"/>
          <a:stretch/>
        </p:blipFill>
        <p:spPr bwMode="auto">
          <a:xfrm>
            <a:off x="-62984" y="620688"/>
            <a:ext cx="9269967" cy="4941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88</a:t>
            </a:fld>
            <a:endParaRPr lang="zh-TW" altLang="en-US"/>
          </a:p>
        </p:txBody>
      </p:sp>
      <p:sp>
        <p:nvSpPr>
          <p:cNvPr id="6" name="矩形 5"/>
          <p:cNvSpPr/>
          <p:nvPr/>
        </p:nvSpPr>
        <p:spPr>
          <a:xfrm>
            <a:off x="5148064" y="4437112"/>
            <a:ext cx="3168352" cy="1008112"/>
          </a:xfrm>
          <a:prstGeom prst="rect">
            <a:avLst/>
          </a:prstGeom>
          <a:solidFill>
            <a:srgbClr val="FFFF99"/>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sz="1600" b="1" dirty="0">
                <a:solidFill>
                  <a:schemeClr val="tx1"/>
                </a:solidFill>
                <a:latin typeface="微軟正黑體" pitchFamily="34" charset="-120"/>
                <a:ea typeface="微軟正黑體" pitchFamily="34" charset="-120"/>
              </a:rPr>
              <a:t>處理</a:t>
            </a:r>
            <a:r>
              <a:rPr lang="zh-TW" altLang="en-US" sz="1600" b="1" dirty="0" smtClean="0">
                <a:solidFill>
                  <a:schemeClr val="tx1"/>
                </a:solidFill>
                <a:latin typeface="微軟正黑體" pitchFamily="34" charset="-120"/>
                <a:ea typeface="微軟正黑體" pitchFamily="34" charset="-120"/>
              </a:rPr>
              <a:t>中</a:t>
            </a:r>
            <a:r>
              <a:rPr lang="en-US" altLang="zh-TW" sz="1600" b="1" dirty="0" smtClean="0">
                <a:solidFill>
                  <a:schemeClr val="tx1"/>
                </a:solidFill>
                <a:latin typeface="微軟正黑體" pitchFamily="34" charset="-120"/>
                <a:ea typeface="微軟正黑體" pitchFamily="34" charset="-120"/>
              </a:rPr>
              <a:t>…</a:t>
            </a:r>
            <a:r>
              <a:rPr lang="zh-TW" altLang="en-US" sz="1600" b="1" dirty="0" smtClean="0">
                <a:solidFill>
                  <a:schemeClr val="tx1"/>
                </a:solidFill>
                <a:latin typeface="微軟正黑體" pitchFamily="34" charset="-120"/>
                <a:ea typeface="微軟正黑體" pitchFamily="34" charset="-120"/>
              </a:rPr>
              <a:t>系統還在判讀，請稍後</a:t>
            </a:r>
            <a:endParaRPr lang="en-US" altLang="zh-TW" sz="1600" b="1" dirty="0" smtClean="0">
              <a:solidFill>
                <a:schemeClr val="tx1"/>
              </a:solidFill>
              <a:latin typeface="微軟正黑體" pitchFamily="34" charset="-120"/>
              <a:ea typeface="微軟正黑體" pitchFamily="34" charset="-120"/>
            </a:endParaRPr>
          </a:p>
          <a:p>
            <a:pPr marL="85725"/>
            <a:r>
              <a:rPr lang="zh-TW" altLang="en-US" sz="1600" b="1" dirty="0">
                <a:solidFill>
                  <a:schemeClr val="tx1"/>
                </a:solidFill>
                <a:latin typeface="微軟正黑體" pitchFamily="34" charset="-120"/>
                <a:ea typeface="微軟正黑體" pitchFamily="34" charset="-120"/>
              </a:rPr>
              <a:t>頁</a:t>
            </a:r>
            <a:r>
              <a:rPr lang="zh-TW" altLang="en-US" sz="1600" b="1" dirty="0" smtClean="0">
                <a:solidFill>
                  <a:schemeClr val="tx1"/>
                </a:solidFill>
                <a:latin typeface="微軟正黑體" pitchFamily="34" charset="-120"/>
                <a:ea typeface="微軟正黑體" pitchFamily="34" charset="-120"/>
              </a:rPr>
              <a:t>數較多可能需等待</a:t>
            </a:r>
            <a:r>
              <a:rPr lang="en-US" altLang="zh-TW" sz="1600" b="1" dirty="0" smtClean="0">
                <a:solidFill>
                  <a:schemeClr val="tx1"/>
                </a:solidFill>
                <a:latin typeface="微軟正黑體" pitchFamily="34" charset="-120"/>
                <a:ea typeface="微軟正黑體" pitchFamily="34" charset="-120"/>
              </a:rPr>
              <a:t>20-30</a:t>
            </a:r>
            <a:r>
              <a:rPr lang="zh-TW" altLang="en-US" sz="1600" b="1" dirty="0" smtClean="0">
                <a:solidFill>
                  <a:schemeClr val="tx1"/>
                </a:solidFill>
                <a:latin typeface="微軟正黑體" pitchFamily="34" charset="-120"/>
                <a:ea typeface="微軟正黑體" pitchFamily="34" charset="-120"/>
              </a:rPr>
              <a:t>分</a:t>
            </a:r>
            <a:endParaRPr lang="en-US" altLang="zh-TW" sz="1600" b="1" dirty="0" smtClean="0">
              <a:solidFill>
                <a:schemeClr val="tx1"/>
              </a:solidFill>
              <a:latin typeface="微軟正黑體" pitchFamily="34" charset="-120"/>
              <a:ea typeface="微軟正黑體" pitchFamily="34" charset="-120"/>
            </a:endParaRPr>
          </a:p>
        </p:txBody>
      </p:sp>
      <p:sp>
        <p:nvSpPr>
          <p:cNvPr id="7" name="矩形 6"/>
          <p:cNvSpPr/>
          <p:nvPr/>
        </p:nvSpPr>
        <p:spPr>
          <a:xfrm rot="10800000" flipV="1">
            <a:off x="6444208" y="4023816"/>
            <a:ext cx="576064"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7767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yunerh\Desktop\建檔流程表.jpg"/>
          <p:cNvPicPr>
            <a:picLocks noChangeAspect="1" noChangeArrowheads="1"/>
          </p:cNvPicPr>
          <p:nvPr/>
        </p:nvPicPr>
        <p:blipFill rotWithShape="1">
          <a:blip r:embed="rId2">
            <a:extLst>
              <a:ext uri="{28A0092B-C50C-407E-A947-70E740481C1C}">
                <a14:useLocalDpi xmlns:a14="http://schemas.microsoft.com/office/drawing/2010/main" val="0"/>
              </a:ext>
            </a:extLst>
          </a:blip>
          <a:srcRect b="4287"/>
          <a:stretch/>
        </p:blipFill>
        <p:spPr bwMode="auto">
          <a:xfrm>
            <a:off x="2" y="795"/>
            <a:ext cx="8604447" cy="6862987"/>
          </a:xfrm>
          <a:prstGeom prst="rect">
            <a:avLst/>
          </a:prstGeom>
          <a:noFill/>
          <a:extLst>
            <a:ext uri="{909E8E84-426E-40DD-AFC4-6F175D3DCCD1}">
              <a14:hiddenFill xmlns:a14="http://schemas.microsoft.com/office/drawing/2010/main">
                <a:solidFill>
                  <a:srgbClr val="FFFFFF"/>
                </a:solidFill>
              </a14:hiddenFill>
            </a:ext>
          </a:extLst>
        </p:spPr>
      </p:pic>
      <p:sp>
        <p:nvSpPr>
          <p:cNvPr id="3" name="投影片編號版面配置區 2"/>
          <p:cNvSpPr>
            <a:spLocks noGrp="1"/>
          </p:cNvSpPr>
          <p:nvPr>
            <p:ph type="sldNum" sz="quarter" idx="12"/>
          </p:nvPr>
        </p:nvSpPr>
        <p:spPr/>
        <p:txBody>
          <a:bodyPr/>
          <a:lstStyle/>
          <a:p>
            <a:fld id="{DE6A649C-EF85-489C-AD80-E31BA389DF28}" type="slidenum">
              <a:rPr lang="zh-TW" altLang="en-US" smtClean="0"/>
              <a:pPr/>
              <a:t>8</a:t>
            </a:fld>
            <a:endParaRPr lang="zh-TW" altLang="en-US"/>
          </a:p>
        </p:txBody>
      </p:sp>
      <p:sp>
        <p:nvSpPr>
          <p:cNvPr id="5" name="矩形 4"/>
          <p:cNvSpPr/>
          <p:nvPr/>
        </p:nvSpPr>
        <p:spPr>
          <a:xfrm>
            <a:off x="5590375" y="1014545"/>
            <a:ext cx="2005962" cy="10700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向右箭號 5"/>
          <p:cNvSpPr/>
          <p:nvPr/>
        </p:nvSpPr>
        <p:spPr>
          <a:xfrm>
            <a:off x="4791493" y="1319885"/>
            <a:ext cx="804788" cy="49919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剪去並圓角化單一角落矩形 6"/>
          <p:cNvSpPr/>
          <p:nvPr/>
        </p:nvSpPr>
        <p:spPr>
          <a:xfrm>
            <a:off x="5620043" y="633985"/>
            <a:ext cx="569123" cy="380560"/>
          </a:xfrm>
          <a:prstGeom prst="snipRoundRect">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latin typeface="微軟正黑體" pitchFamily="34" charset="-120"/>
                <a:ea typeface="微軟正黑體" pitchFamily="34" charset="-120"/>
              </a:rPr>
              <a:t>二</a:t>
            </a:r>
            <a:endParaRPr lang="zh-TW" altLang="en-US" b="1" dirty="0">
              <a:solidFill>
                <a:srgbClr val="FF0000"/>
              </a:solidFill>
              <a:latin typeface="微軟正黑體" pitchFamily="34" charset="-120"/>
              <a:ea typeface="微軟正黑體" pitchFamily="34" charset="-120"/>
            </a:endParaRPr>
          </a:p>
        </p:txBody>
      </p:sp>
      <p:sp>
        <p:nvSpPr>
          <p:cNvPr id="8" name="矩形 7"/>
          <p:cNvSpPr/>
          <p:nvPr/>
        </p:nvSpPr>
        <p:spPr>
          <a:xfrm>
            <a:off x="0" y="2204864"/>
            <a:ext cx="9144000" cy="4653136"/>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dirty="0">
                <a:solidFill>
                  <a:schemeClr val="tx1"/>
                </a:solidFill>
                <a:latin typeface="微軟正黑體" pitchFamily="34" charset="-120"/>
                <a:ea typeface="微軟正黑體" pitchFamily="34" charset="-120"/>
              </a:rPr>
              <a:t>請在</a:t>
            </a:r>
            <a:r>
              <a:rPr lang="en-US" altLang="zh-TW" sz="4000" dirty="0" smtClean="0">
                <a:solidFill>
                  <a:srgbClr val="FF0000"/>
                </a:solidFill>
                <a:latin typeface="微軟正黑體" pitchFamily="34" charset="-120"/>
                <a:ea typeface="微軟正黑體" pitchFamily="34" charset="-120"/>
              </a:rPr>
              <a:t>109.08.20</a:t>
            </a:r>
            <a:r>
              <a:rPr lang="zh-TW" altLang="en-US" sz="4000" dirty="0" smtClean="0">
                <a:solidFill>
                  <a:schemeClr val="tx1"/>
                </a:solidFill>
                <a:latin typeface="微軟正黑體" pitchFamily="34" charset="-120"/>
                <a:ea typeface="微軟正黑體" pitchFamily="34" charset="-120"/>
              </a:rPr>
              <a:t>之前</a:t>
            </a:r>
            <a:endParaRPr lang="en-US" altLang="zh-TW" sz="4000" dirty="0" smtClean="0">
              <a:solidFill>
                <a:schemeClr val="tx1"/>
              </a:solidFill>
              <a:latin typeface="微軟正黑體" pitchFamily="34" charset="-120"/>
              <a:ea typeface="微軟正黑體" pitchFamily="34" charset="-120"/>
            </a:endParaRPr>
          </a:p>
          <a:p>
            <a:pPr algn="ctr"/>
            <a:r>
              <a:rPr lang="zh-TW" altLang="en-US" sz="4000" dirty="0" smtClean="0">
                <a:solidFill>
                  <a:schemeClr val="tx1"/>
                </a:solidFill>
                <a:latin typeface="微軟正黑體" pitchFamily="34" charset="-120"/>
                <a:ea typeface="微軟正黑體" pitchFamily="34" charset="-120"/>
              </a:rPr>
              <a:t>完成</a:t>
            </a:r>
            <a:r>
              <a:rPr lang="zh-TW" altLang="en-US" sz="4000" dirty="0">
                <a:solidFill>
                  <a:schemeClr val="tx1"/>
                </a:solidFill>
                <a:latin typeface="微軟正黑體" pitchFamily="34" charset="-120"/>
                <a:ea typeface="微軟正黑體" pitchFamily="34" charset="-120"/>
              </a:rPr>
              <a:t>論文建</a:t>
            </a:r>
            <a:r>
              <a:rPr lang="zh-TW" altLang="en-US" sz="4000" dirty="0" smtClean="0">
                <a:solidFill>
                  <a:schemeClr val="tx1"/>
                </a:solidFill>
                <a:latin typeface="微軟正黑體" pitchFamily="34" charset="-120"/>
                <a:ea typeface="微軟正黑體" pitchFamily="34" charset="-120"/>
              </a:rPr>
              <a:t>檔及上傳</a:t>
            </a:r>
            <a:endParaRPr lang="zh-TW" altLang="en-US" sz="4000" dirty="0">
              <a:solidFill>
                <a:schemeClr val="tx1"/>
              </a:solidFill>
              <a:latin typeface="微軟正黑體" pitchFamily="34" charset="-120"/>
              <a:ea typeface="微軟正黑體" pitchFamily="34" charset="-120"/>
            </a:endParaRPr>
          </a:p>
          <a:p>
            <a:pPr algn="ct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childTnLst>
                          </p:cTn>
                        </p:par>
                        <p:par>
                          <p:cTn id="13" fill="hold">
                            <p:stCondLst>
                              <p:cond delay="500"/>
                            </p:stCondLst>
                            <p:childTnLst>
                              <p:par>
                                <p:cTn id="14" presetID="4"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ox(in)">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921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76" t="8700" r="1972" b="24237"/>
          <a:stretch/>
        </p:blipFill>
        <p:spPr bwMode="auto">
          <a:xfrm>
            <a:off x="-12576" y="0"/>
            <a:ext cx="9144000" cy="5070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投影片編號版面配置區 3"/>
          <p:cNvSpPr>
            <a:spLocks noGrp="1"/>
          </p:cNvSpPr>
          <p:nvPr>
            <p:ph type="sldNum" sz="quarter" idx="12"/>
          </p:nvPr>
        </p:nvSpPr>
        <p:spPr/>
        <p:txBody>
          <a:bodyPr/>
          <a:lstStyle/>
          <a:p>
            <a:fld id="{DE6A649C-EF85-489C-AD80-E31BA389DF28}" type="slidenum">
              <a:rPr lang="zh-TW" altLang="en-US" smtClean="0"/>
              <a:pPr/>
              <a:t>89</a:t>
            </a:fld>
            <a:endParaRPr lang="zh-TW" altLang="en-US"/>
          </a:p>
        </p:txBody>
      </p:sp>
      <p:sp>
        <p:nvSpPr>
          <p:cNvPr id="6" name="矩形 5"/>
          <p:cNvSpPr/>
          <p:nvPr/>
        </p:nvSpPr>
        <p:spPr>
          <a:xfrm rot="10800000" flipV="1">
            <a:off x="5940152" y="3429000"/>
            <a:ext cx="936104" cy="9361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rot="10800000" flipV="1">
            <a:off x="7886352" y="3897054"/>
            <a:ext cx="576064" cy="3240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8" name="表格 7"/>
          <p:cNvGraphicFramePr>
            <a:graphicFrameLocks noGrp="1"/>
          </p:cNvGraphicFramePr>
          <p:nvPr>
            <p:extLst>
              <p:ext uri="{D42A27DB-BD31-4B8C-83A1-F6EECF244321}">
                <p14:modId xmlns:p14="http://schemas.microsoft.com/office/powerpoint/2010/main" val="2185966100"/>
              </p:ext>
            </p:extLst>
          </p:nvPr>
        </p:nvGraphicFramePr>
        <p:xfrm>
          <a:off x="107504" y="1844824"/>
          <a:ext cx="5726546" cy="4464498"/>
        </p:xfrm>
        <a:graphic>
          <a:graphicData uri="http://schemas.openxmlformats.org/drawingml/2006/table">
            <a:tbl>
              <a:tblPr firstRow="1" bandRow="1">
                <a:tableStyleId>{5C22544A-7EE6-4342-B048-85BDC9FD1C3A}</a:tableStyleId>
              </a:tblPr>
              <a:tblGrid>
                <a:gridCol w="2532148"/>
                <a:gridCol w="3194398"/>
              </a:tblGrid>
              <a:tr h="744083">
                <a:tc>
                  <a:txBody>
                    <a:bodyPr/>
                    <a:lstStyle/>
                    <a:p>
                      <a:pPr algn="ctr"/>
                      <a:r>
                        <a:rPr lang="zh-TW" altLang="en-US" sz="3900" dirty="0" smtClean="0">
                          <a:latin typeface="微軟正黑體" panose="020B0604030504040204" pitchFamily="34" charset="-120"/>
                          <a:ea typeface="微軟正黑體" panose="020B0604030504040204" pitchFamily="34" charset="-120"/>
                        </a:rPr>
                        <a:t>相似度</a:t>
                      </a:r>
                      <a:endParaRPr lang="zh-TW" altLang="en-US" sz="3900" dirty="0">
                        <a:latin typeface="微軟正黑體" panose="020B0604030504040204" pitchFamily="34" charset="-120"/>
                        <a:ea typeface="微軟正黑體" panose="020B0604030504040204" pitchFamily="34" charset="-120"/>
                      </a:endParaRPr>
                    </a:p>
                  </a:txBody>
                  <a:tcPr marL="85898" marR="85898" marT="42949" marB="42949"/>
                </a:tc>
                <a:tc>
                  <a:txBody>
                    <a:bodyPr/>
                    <a:lstStyle/>
                    <a:p>
                      <a:pPr algn="ctr"/>
                      <a:r>
                        <a:rPr lang="zh-TW" altLang="en-US" sz="3900" dirty="0" smtClean="0">
                          <a:latin typeface="微軟正黑體" panose="020B0604030504040204" pitchFamily="34" charset="-120"/>
                          <a:ea typeface="微軟正黑體" panose="020B0604030504040204" pitchFamily="34" charset="-120"/>
                        </a:rPr>
                        <a:t>抄襲程度</a:t>
                      </a:r>
                      <a:endParaRPr lang="zh-TW" altLang="en-US" sz="3900" dirty="0">
                        <a:latin typeface="微軟正黑體" panose="020B0604030504040204" pitchFamily="34" charset="-120"/>
                        <a:ea typeface="微軟正黑體" panose="020B0604030504040204" pitchFamily="34" charset="-120"/>
                      </a:endParaRPr>
                    </a:p>
                  </a:txBody>
                  <a:tcPr marL="85898" marR="85898" marT="42949" marB="42949"/>
                </a:tc>
              </a:tr>
              <a:tr h="744083">
                <a:tc>
                  <a:txBody>
                    <a:bodyPr/>
                    <a:lstStyle/>
                    <a:p>
                      <a:endParaRPr lang="zh-TW" altLang="en-US" sz="1700" dirty="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抄襲率嚴重</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tr>
              <a:tr h="744083">
                <a:tc>
                  <a:txBody>
                    <a:bodyPr/>
                    <a:lstStyle/>
                    <a:p>
                      <a:endParaRPr lang="zh-TW" altLang="en-US" sz="1700" dirty="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抄襲率較多</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tr>
              <a:tr h="744083">
                <a:tc>
                  <a:txBody>
                    <a:bodyPr/>
                    <a:lstStyle/>
                    <a:p>
                      <a:endParaRPr lang="zh-TW" altLang="en-US" sz="170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抄襲率中等</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tr>
              <a:tr h="744083">
                <a:tc>
                  <a:txBody>
                    <a:bodyPr/>
                    <a:lstStyle/>
                    <a:p>
                      <a:endParaRPr lang="zh-TW" altLang="en-US" sz="1700" dirty="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抄襲率輕微</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tr>
              <a:tr h="744083">
                <a:tc>
                  <a:txBody>
                    <a:bodyPr/>
                    <a:lstStyle/>
                    <a:p>
                      <a:endParaRPr lang="zh-TW" altLang="en-US" sz="1700" dirty="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無相符抄襲</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tr>
            </a:tbl>
          </a:graphicData>
        </a:graphic>
      </p:graphicFrame>
      <p:sp>
        <p:nvSpPr>
          <p:cNvPr id="3" name="矩形 2"/>
          <p:cNvSpPr/>
          <p:nvPr/>
        </p:nvSpPr>
        <p:spPr>
          <a:xfrm>
            <a:off x="126111" y="2564904"/>
            <a:ext cx="288032" cy="792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p:nvSpPr>
        <p:spPr>
          <a:xfrm>
            <a:off x="126111" y="3338951"/>
            <a:ext cx="288032" cy="79208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126111" y="4059071"/>
            <a:ext cx="288032" cy="79208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126111" y="4851159"/>
            <a:ext cx="288032" cy="699351"/>
          </a:xfrm>
          <a:prstGeom prst="rect">
            <a:avLst/>
          </a:prstGeom>
          <a:solidFill>
            <a:srgbClr val="48F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p:cNvSpPr/>
          <p:nvPr/>
        </p:nvSpPr>
        <p:spPr>
          <a:xfrm>
            <a:off x="120193" y="5576754"/>
            <a:ext cx="288032" cy="743119"/>
          </a:xfrm>
          <a:prstGeom prst="rect">
            <a:avLst/>
          </a:prstGeom>
          <a:solidFill>
            <a:srgbClr val="0F6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611560" y="2780928"/>
            <a:ext cx="1728192" cy="400110"/>
          </a:xfrm>
          <a:prstGeom prst="rect">
            <a:avLst/>
          </a:prstGeom>
          <a:noFill/>
        </p:spPr>
        <p:txBody>
          <a:bodyPr wrap="square" rtlCol="0">
            <a:spAutoFit/>
          </a:bodyPr>
          <a:lstStyle/>
          <a:p>
            <a:r>
              <a:rPr lang="en-US" altLang="zh-TW" sz="2000" dirty="0" smtClean="0"/>
              <a:t>75-100%</a:t>
            </a:r>
            <a:endParaRPr lang="zh-TW" altLang="en-US" sz="2000" dirty="0"/>
          </a:p>
        </p:txBody>
      </p:sp>
      <p:sp>
        <p:nvSpPr>
          <p:cNvPr id="15" name="文字方塊 14"/>
          <p:cNvSpPr txBox="1"/>
          <p:nvPr/>
        </p:nvSpPr>
        <p:spPr>
          <a:xfrm>
            <a:off x="612463" y="3534940"/>
            <a:ext cx="1728192" cy="400110"/>
          </a:xfrm>
          <a:prstGeom prst="rect">
            <a:avLst/>
          </a:prstGeom>
          <a:noFill/>
        </p:spPr>
        <p:txBody>
          <a:bodyPr wrap="square" rtlCol="0">
            <a:spAutoFit/>
          </a:bodyPr>
          <a:lstStyle/>
          <a:p>
            <a:r>
              <a:rPr lang="en-US" altLang="zh-TW" sz="2000" dirty="0" smtClean="0"/>
              <a:t>50-74%</a:t>
            </a:r>
            <a:endParaRPr lang="zh-TW" altLang="en-US" sz="2000" dirty="0"/>
          </a:p>
        </p:txBody>
      </p:sp>
      <p:sp>
        <p:nvSpPr>
          <p:cNvPr id="16" name="文字方塊 15"/>
          <p:cNvSpPr txBox="1"/>
          <p:nvPr/>
        </p:nvSpPr>
        <p:spPr>
          <a:xfrm>
            <a:off x="612463" y="4255060"/>
            <a:ext cx="1728192" cy="400110"/>
          </a:xfrm>
          <a:prstGeom prst="rect">
            <a:avLst/>
          </a:prstGeom>
          <a:noFill/>
        </p:spPr>
        <p:txBody>
          <a:bodyPr wrap="square" rtlCol="0">
            <a:spAutoFit/>
          </a:bodyPr>
          <a:lstStyle/>
          <a:p>
            <a:r>
              <a:rPr lang="en-US" altLang="zh-TW" sz="2000" dirty="0" smtClean="0"/>
              <a:t>25-49%</a:t>
            </a:r>
            <a:endParaRPr lang="zh-TW" altLang="en-US" sz="2000" dirty="0"/>
          </a:p>
        </p:txBody>
      </p:sp>
      <p:sp>
        <p:nvSpPr>
          <p:cNvPr id="17" name="文字方塊 16"/>
          <p:cNvSpPr txBox="1"/>
          <p:nvPr/>
        </p:nvSpPr>
        <p:spPr>
          <a:xfrm>
            <a:off x="612463" y="5000779"/>
            <a:ext cx="1728192" cy="400110"/>
          </a:xfrm>
          <a:prstGeom prst="rect">
            <a:avLst/>
          </a:prstGeom>
          <a:noFill/>
        </p:spPr>
        <p:txBody>
          <a:bodyPr wrap="square" rtlCol="0">
            <a:spAutoFit/>
          </a:bodyPr>
          <a:lstStyle/>
          <a:p>
            <a:r>
              <a:rPr lang="en-US" altLang="zh-TW" sz="2000" dirty="0" smtClean="0"/>
              <a:t>0-24%</a:t>
            </a:r>
            <a:endParaRPr lang="zh-TW" altLang="en-US" sz="2000" dirty="0"/>
          </a:p>
        </p:txBody>
      </p:sp>
      <p:sp>
        <p:nvSpPr>
          <p:cNvPr id="18" name="文字方塊 17"/>
          <p:cNvSpPr txBox="1"/>
          <p:nvPr/>
        </p:nvSpPr>
        <p:spPr>
          <a:xfrm>
            <a:off x="612463" y="5805264"/>
            <a:ext cx="1728192" cy="400110"/>
          </a:xfrm>
          <a:prstGeom prst="rect">
            <a:avLst/>
          </a:prstGeom>
          <a:noFill/>
        </p:spPr>
        <p:txBody>
          <a:bodyPr wrap="square" rtlCol="0">
            <a:spAutoFit/>
          </a:bodyPr>
          <a:lstStyle/>
          <a:p>
            <a:r>
              <a:rPr lang="en-US" altLang="zh-TW" sz="2000" dirty="0" smtClean="0"/>
              <a:t>No matches</a:t>
            </a:r>
            <a:endParaRPr lang="zh-TW" altLang="en-US" sz="2000" dirty="0"/>
          </a:p>
        </p:txBody>
      </p:sp>
    </p:spTree>
    <p:extLst>
      <p:ext uri="{BB962C8B-B14F-4D97-AF65-F5344CB8AC3E}">
        <p14:creationId xmlns:p14="http://schemas.microsoft.com/office/powerpoint/2010/main" val="2440878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16" presetClass="entr" presetSubtype="21"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arn(inVertical)">
                                      <p:cBhvr>
                                        <p:cTn id="29" dur="500"/>
                                        <p:tgtEl>
                                          <p:spTgt spid="16"/>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inVertical)">
                                      <p:cBhvr>
                                        <p:cTn id="35" dur="500"/>
                                        <p:tgtEl>
                                          <p:spTgt spid="1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10" grpId="0" animBg="1"/>
      <p:bldP spid="11" grpId="0" animBg="1"/>
      <p:bldP spid="12" grpId="0" animBg="1"/>
      <p:bldP spid="13" grpId="0" animBg="1"/>
      <p:bldP spid="5" grpId="0"/>
      <p:bldP spid="15" grpId="0"/>
      <p:bldP spid="16" grpId="0"/>
      <p:bldP spid="17" grpId="0"/>
      <p:bldP spid="18"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90</a:t>
            </a:fld>
            <a:endParaRPr lang="zh-TW" alt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36713"/>
            <a:ext cx="9144000" cy="5425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向上箭號圖說文字 4"/>
          <p:cNvSpPr/>
          <p:nvPr/>
        </p:nvSpPr>
        <p:spPr>
          <a:xfrm>
            <a:off x="2843808" y="3190119"/>
            <a:ext cx="1944216" cy="1008112"/>
          </a:xfrm>
          <a:prstGeom prst="upArrowCallout">
            <a:avLst/>
          </a:prstGeom>
          <a:solidFill>
            <a:srgbClr val="ED77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點選</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會列出右邊比對資料</a:t>
            </a:r>
            <a:endParaRPr lang="zh-TW" altLang="en-US" dirty="0">
              <a:latin typeface="微軟正黑體" panose="020B0604030504040204" pitchFamily="34" charset="-120"/>
              <a:ea typeface="微軟正黑體" panose="020B0604030504040204" pitchFamily="34" charset="-120"/>
            </a:endParaRPr>
          </a:p>
        </p:txBody>
      </p:sp>
      <p:sp>
        <p:nvSpPr>
          <p:cNvPr id="7" name="向右箭號 6"/>
          <p:cNvSpPr/>
          <p:nvPr/>
        </p:nvSpPr>
        <p:spPr>
          <a:xfrm>
            <a:off x="6300192" y="2839522"/>
            <a:ext cx="1224136" cy="374071"/>
          </a:xfrm>
          <a:prstGeom prst="stripedRightArrow">
            <a:avLst/>
          </a:prstGeom>
          <a:solidFill>
            <a:srgbClr val="FFFF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245379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91</a:t>
            </a:fld>
            <a:endParaRPr lang="zh-TW" alt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79512" y="404664"/>
            <a:ext cx="6408712" cy="6453336"/>
          </a:xfrm>
          <a:prstGeom prst="rect">
            <a:avLst/>
          </a:prstGeom>
          <a:noFill/>
          <a:ln w="984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 name="文字方塊 5"/>
          <p:cNvSpPr txBox="1"/>
          <p:nvPr/>
        </p:nvSpPr>
        <p:spPr>
          <a:xfrm>
            <a:off x="253263" y="1628800"/>
            <a:ext cx="646331" cy="1656184"/>
          </a:xfrm>
          <a:prstGeom prst="rect">
            <a:avLst/>
          </a:prstGeom>
          <a:noFill/>
        </p:spPr>
        <p:txBody>
          <a:bodyPr vert="eaVert" wrap="square" rtlCol="0">
            <a:spAutoFit/>
          </a:bodyPr>
          <a:lstStyle/>
          <a:p>
            <a:r>
              <a:rPr lang="zh-TW" altLang="en-US" sz="3000" b="1" dirty="0" smtClean="0">
                <a:solidFill>
                  <a:srgbClr val="92D050"/>
                </a:solidFill>
                <a:latin typeface="微軟正黑體" panose="020B0604030504040204" pitchFamily="34" charset="-120"/>
                <a:ea typeface="微軟正黑體" panose="020B0604030504040204" pitchFamily="34" charset="-120"/>
              </a:rPr>
              <a:t>原稿</a:t>
            </a:r>
            <a:endParaRPr lang="en-US" altLang="zh-TW" sz="3000" b="1" dirty="0" smtClean="0">
              <a:solidFill>
                <a:srgbClr val="92D050"/>
              </a:solidFill>
              <a:latin typeface="微軟正黑體" panose="020B0604030504040204" pitchFamily="34" charset="-120"/>
              <a:ea typeface="微軟正黑體" panose="020B0604030504040204" pitchFamily="34" charset="-120"/>
            </a:endParaRPr>
          </a:p>
        </p:txBody>
      </p:sp>
      <p:sp>
        <p:nvSpPr>
          <p:cNvPr id="8" name="矩形 7"/>
          <p:cNvSpPr/>
          <p:nvPr/>
        </p:nvSpPr>
        <p:spPr>
          <a:xfrm>
            <a:off x="7164289" y="0"/>
            <a:ext cx="1953293" cy="6862973"/>
          </a:xfrm>
          <a:prstGeom prst="rect">
            <a:avLst/>
          </a:prstGeom>
          <a:noFill/>
          <a:ln w="984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7" name="文字方塊 6"/>
          <p:cNvSpPr txBox="1"/>
          <p:nvPr/>
        </p:nvSpPr>
        <p:spPr>
          <a:xfrm>
            <a:off x="7353894" y="42818"/>
            <a:ext cx="1763688" cy="461665"/>
          </a:xfrm>
          <a:prstGeom prst="rect">
            <a:avLst/>
          </a:prstGeom>
          <a:noFill/>
        </p:spPr>
        <p:txBody>
          <a:bodyPr wrap="square" rtlCol="0">
            <a:spAutoFit/>
          </a:bodyPr>
          <a:lstStyle/>
          <a:p>
            <a:r>
              <a:rPr lang="zh-TW" altLang="en-US" sz="2400" b="1" dirty="0" smtClean="0">
                <a:solidFill>
                  <a:srgbClr val="FFC000"/>
                </a:solidFill>
                <a:latin typeface="微軟正黑體" panose="020B0604030504040204" pitchFamily="34" charset="-120"/>
                <a:ea typeface="微軟正黑體" panose="020B0604030504040204" pitchFamily="34" charset="-120"/>
              </a:rPr>
              <a:t>相似來源</a:t>
            </a:r>
            <a:endParaRPr lang="zh-TW" altLang="en-US" sz="2400" b="1" dirty="0">
              <a:solidFill>
                <a:srgbClr val="FFC000"/>
              </a:solidFill>
              <a:latin typeface="微軟正黑體" panose="020B0604030504040204" pitchFamily="34" charset="-120"/>
              <a:ea typeface="微軟正黑體" panose="020B0604030504040204" pitchFamily="34" charset="-120"/>
            </a:endParaRPr>
          </a:p>
        </p:txBody>
      </p:sp>
      <p:sp>
        <p:nvSpPr>
          <p:cNvPr id="9" name="矩形 8"/>
          <p:cNvSpPr/>
          <p:nvPr/>
        </p:nvSpPr>
        <p:spPr>
          <a:xfrm>
            <a:off x="6804250" y="1627208"/>
            <a:ext cx="288033" cy="36004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Tree>
    <p:extLst>
      <p:ext uri="{BB962C8B-B14F-4D97-AF65-F5344CB8AC3E}">
        <p14:creationId xmlns:p14="http://schemas.microsoft.com/office/powerpoint/2010/main" val="114341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P spid="7" grpId="0"/>
      <p:bldP spid="9"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92</a:t>
            </a:fld>
            <a:endParaRPr lang="zh-TW" alt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03" y="163394"/>
            <a:ext cx="9173603" cy="6694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圓角矩形 4"/>
          <p:cNvSpPr/>
          <p:nvPr/>
        </p:nvSpPr>
        <p:spPr>
          <a:xfrm>
            <a:off x="107504" y="1412776"/>
            <a:ext cx="3816424" cy="1296144"/>
          </a:xfrm>
          <a:prstGeom prst="roundRect">
            <a:avLst/>
          </a:prstGeom>
          <a:noFill/>
          <a:ln w="41275">
            <a:solidFill>
              <a:srgbClr val="A63A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 name="文字方塊 5"/>
          <p:cNvSpPr txBox="1"/>
          <p:nvPr/>
        </p:nvSpPr>
        <p:spPr>
          <a:xfrm>
            <a:off x="2047828" y="2740867"/>
            <a:ext cx="4540396" cy="369332"/>
          </a:xfrm>
          <a:prstGeom prst="rect">
            <a:avLst/>
          </a:prstGeom>
          <a:noFill/>
        </p:spPr>
        <p:txBody>
          <a:bodyPr wrap="square" rtlCol="0">
            <a:spAutoFit/>
          </a:bodyPr>
          <a:lstStyle/>
          <a:p>
            <a:r>
              <a:rPr lang="zh-TW" altLang="en-US" b="1" dirty="0" smtClean="0">
                <a:solidFill>
                  <a:srgbClr val="A63A99"/>
                </a:solidFill>
                <a:latin typeface="微軟正黑體" panose="020B0604030504040204" pitchFamily="34" charset="-120"/>
                <a:ea typeface="微軟正黑體" panose="020B0604030504040204" pitchFamily="34" charset="-120"/>
              </a:rPr>
              <a:t>點選編號會將相關的網路來源列出來</a:t>
            </a:r>
            <a:endParaRPr lang="zh-TW" altLang="en-US" b="1" dirty="0">
              <a:solidFill>
                <a:srgbClr val="A63A99"/>
              </a:solidFill>
              <a:latin typeface="微軟正黑體" panose="020B0604030504040204" pitchFamily="34" charset="-120"/>
              <a:ea typeface="微軟正黑體" panose="020B0604030504040204" pitchFamily="34" charset="-120"/>
            </a:endParaRPr>
          </a:p>
        </p:txBody>
      </p:sp>
      <p:sp>
        <p:nvSpPr>
          <p:cNvPr id="7" name="圓角矩形 6"/>
          <p:cNvSpPr/>
          <p:nvPr/>
        </p:nvSpPr>
        <p:spPr>
          <a:xfrm>
            <a:off x="1547664" y="2740867"/>
            <a:ext cx="4320480" cy="369332"/>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8" name="向下箭號 7"/>
          <p:cNvSpPr/>
          <p:nvPr/>
        </p:nvSpPr>
        <p:spPr>
          <a:xfrm>
            <a:off x="3275856" y="1004288"/>
            <a:ext cx="216024" cy="432048"/>
          </a:xfrm>
          <a:prstGeom prst="down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9" name="矩形 8"/>
          <p:cNvSpPr/>
          <p:nvPr/>
        </p:nvSpPr>
        <p:spPr>
          <a:xfrm>
            <a:off x="3167844" y="1484784"/>
            <a:ext cx="432048" cy="288032"/>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10" name="向右箭號 9"/>
          <p:cNvSpPr/>
          <p:nvPr/>
        </p:nvSpPr>
        <p:spPr>
          <a:xfrm>
            <a:off x="3622049" y="1428800"/>
            <a:ext cx="3398225" cy="432048"/>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TW" altLang="en-US" sz="1600" dirty="0" smtClean="0">
                <a:solidFill>
                  <a:srgbClr val="FF0000"/>
                </a:solidFill>
                <a:latin typeface="微軟正黑體" panose="020B0604030504040204" pitchFamily="34" charset="-120"/>
                <a:ea typeface="微軟正黑體" panose="020B0604030504040204" pitchFamily="34" charset="-120"/>
              </a:rPr>
              <a:t>顯示完整來源文字</a:t>
            </a:r>
            <a:endParaRPr lang="zh-TW" altLang="en-US" sz="1600" dirty="0">
              <a:solidFill>
                <a:srgbClr val="FF0000"/>
              </a:solidFill>
              <a:latin typeface="微軟正黑體" panose="020B0604030504040204" pitchFamily="34" charset="-120"/>
              <a:ea typeface="微軟正黑體" panose="020B0604030504040204" pitchFamily="34" charset="-120"/>
            </a:endParaRPr>
          </a:p>
        </p:txBody>
      </p:sp>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6299" y="548680"/>
            <a:ext cx="1910199" cy="6309320"/>
          </a:xfrm>
          <a:prstGeom prst="rect">
            <a:avLst/>
          </a:prstGeom>
          <a:noFill/>
          <a:ln w="66675">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0572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nodeType="withEffect">
                                  <p:stCondLst>
                                    <p:cond delay="0"/>
                                  </p:stCondLst>
                                  <p:childTnLst>
                                    <p:set>
                                      <p:cBhvr>
                                        <p:cTn id="22" dur="1" fill="hold">
                                          <p:stCondLst>
                                            <p:cond delay="0"/>
                                          </p:stCondLst>
                                        </p:cTn>
                                        <p:tgtEl>
                                          <p:spTgt spid="11268"/>
                                        </p:tgtEl>
                                        <p:attrNameLst>
                                          <p:attrName>style.visibility</p:attrName>
                                        </p:attrNameLst>
                                      </p:cBhvr>
                                      <p:to>
                                        <p:strVal val="visible"/>
                                      </p:to>
                                    </p:set>
                                    <p:animEffect transition="in" filter="barn(inVertical)">
                                      <p:cBhvr>
                                        <p:cTn id="23"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93</a:t>
            </a:fld>
            <a:endParaRPr lang="zh-TW" alt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4570" y="116633"/>
            <a:ext cx="3648075" cy="700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2898421" y="3250433"/>
            <a:ext cx="504056" cy="49012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cxnSp>
        <p:nvCxnSpPr>
          <p:cNvPr id="7" name="弧形接點 6"/>
          <p:cNvCxnSpPr/>
          <p:nvPr/>
        </p:nvCxnSpPr>
        <p:spPr>
          <a:xfrm rot="5400000" flipH="1" flipV="1">
            <a:off x="3206117" y="2478410"/>
            <a:ext cx="1351403" cy="948326"/>
          </a:xfrm>
          <a:prstGeom prst="curvedConnector3">
            <a:avLst>
              <a:gd name="adj1" fmla="val 50000"/>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向左箭號 14"/>
          <p:cNvSpPr/>
          <p:nvPr/>
        </p:nvSpPr>
        <p:spPr>
          <a:xfrm>
            <a:off x="3372876" y="3653928"/>
            <a:ext cx="1529563" cy="576064"/>
          </a:xfrm>
          <a:prstGeom prst="leftArrow">
            <a:avLst/>
          </a:prstGeom>
          <a:solidFill>
            <a:srgbClr val="FFFF99"/>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rgbClr val="FF0000"/>
                </a:solidFill>
                <a:latin typeface="微軟正黑體" panose="020B0604030504040204" pitchFamily="34" charset="-120"/>
                <a:ea typeface="微軟正黑體" panose="020B0604030504040204" pitchFamily="34" charset="-120"/>
              </a:rPr>
              <a:t>排除來源</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16" name="矩形 15"/>
          <p:cNvSpPr/>
          <p:nvPr/>
        </p:nvSpPr>
        <p:spPr>
          <a:xfrm>
            <a:off x="2898421" y="4137395"/>
            <a:ext cx="504056" cy="482812"/>
          </a:xfrm>
          <a:prstGeom prst="rect">
            <a:avLst/>
          </a:prstGeom>
          <a:noFill/>
          <a:ln>
            <a:solidFill>
              <a:srgbClr val="FFCE3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17" name="矩形圖說文字 16"/>
          <p:cNvSpPr/>
          <p:nvPr/>
        </p:nvSpPr>
        <p:spPr>
          <a:xfrm>
            <a:off x="3474487" y="4863525"/>
            <a:ext cx="1800199" cy="819384"/>
          </a:xfrm>
          <a:prstGeom prst="wedgeRectCallout">
            <a:avLst>
              <a:gd name="adj1" fmla="val -52460"/>
              <a:gd name="adj2" fmla="val -8699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TW" altLang="en-US" sz="2000" b="1" dirty="0" smtClean="0">
                <a:latin typeface="微軟正黑體" panose="020B0604030504040204" pitchFamily="34" charset="-120"/>
                <a:ea typeface="微軟正黑體" panose="020B0604030504040204" pitchFamily="34" charset="-120"/>
              </a:rPr>
              <a:t>下載</a:t>
            </a:r>
            <a:r>
              <a:rPr lang="en-US" altLang="zh-TW" sz="2000" b="1" dirty="0" smtClean="0">
                <a:latin typeface="微軟正黑體" panose="020B0604030504040204" pitchFamily="34" charset="-120"/>
                <a:ea typeface="微軟正黑體" panose="020B0604030504040204" pitchFamily="34" charset="-120"/>
              </a:rPr>
              <a:t>PDF</a:t>
            </a:r>
            <a:r>
              <a:rPr lang="zh-TW" altLang="en-US" sz="2000" b="1" dirty="0" smtClean="0">
                <a:latin typeface="微軟正黑體" panose="020B0604030504040204" pitchFamily="34" charset="-120"/>
                <a:ea typeface="微軟正黑體" panose="020B0604030504040204" pitchFamily="34" charset="-120"/>
              </a:rPr>
              <a:t>報告</a:t>
            </a:r>
            <a:endParaRPr lang="zh-TW" altLang="en-US" sz="20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4350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1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94</a:t>
            </a:fld>
            <a:endParaRPr lang="zh-TW" altLang="en-US"/>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26"/>
          <a:stretch/>
        </p:blipFill>
        <p:spPr bwMode="auto">
          <a:xfrm>
            <a:off x="0" y="692697"/>
            <a:ext cx="9180512" cy="5654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506291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E6A649C-EF85-489C-AD80-E31BA389DF28}" type="slidenum">
              <a:rPr lang="zh-TW" altLang="en-US" smtClean="0"/>
              <a:pPr/>
              <a:t>95</a:t>
            </a:fld>
            <a:endParaRPr lang="zh-TW" alt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30" y="692696"/>
            <a:ext cx="4154295" cy="57546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7026" y="675723"/>
            <a:ext cx="4096718" cy="578855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73972683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smtClean="0">
                <a:solidFill>
                  <a:srgbClr val="FF0000"/>
                </a:solidFill>
                <a:latin typeface="微軟正黑體" panose="020B0604030504040204" pitchFamily="34" charset="-120"/>
                <a:ea typeface="微軟正黑體" panose="020B0604030504040204" pitchFamily="34" charset="-120"/>
              </a:rPr>
              <a:t>課程結束</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395536" y="1981200"/>
            <a:ext cx="8229600" cy="4876800"/>
          </a:xfrm>
        </p:spPr>
        <p:txBody>
          <a:bodyPr>
            <a:normAutofit/>
          </a:bodyPr>
          <a:lstStyle/>
          <a:p>
            <a:pPr marL="3175" algn="ctr"/>
            <a:r>
              <a:rPr lang="zh-TW" altLang="en-US" sz="3600" dirty="0">
                <a:solidFill>
                  <a:srgbClr val="0070C0"/>
                </a:solidFill>
                <a:latin typeface="微軟正黑體" pitchFamily="34" charset="-120"/>
                <a:ea typeface="微軟正黑體" pitchFamily="34" charset="-120"/>
              </a:rPr>
              <a:t>任何問題</a:t>
            </a:r>
            <a:r>
              <a:rPr lang="zh-TW" altLang="en-US" sz="3600" dirty="0" smtClean="0">
                <a:solidFill>
                  <a:srgbClr val="0070C0"/>
                </a:solidFill>
                <a:latin typeface="微軟正黑體" pitchFamily="34" charset="-120"/>
                <a:ea typeface="微軟正黑體" pitchFamily="34" charset="-120"/>
              </a:rPr>
              <a:t>請洽蓋</a:t>
            </a:r>
            <a:r>
              <a:rPr lang="zh-TW" altLang="en-US" sz="3600" dirty="0">
                <a:solidFill>
                  <a:srgbClr val="0070C0"/>
                </a:solidFill>
                <a:latin typeface="微軟正黑體" pitchFamily="34" charset="-120"/>
                <a:ea typeface="微軟正黑體" pitchFamily="34" charset="-120"/>
              </a:rPr>
              <a:t>夏</a:t>
            </a:r>
            <a:r>
              <a:rPr lang="zh-TW" altLang="en-US" sz="3600" dirty="0" smtClean="0">
                <a:solidFill>
                  <a:srgbClr val="0070C0"/>
                </a:solidFill>
                <a:latin typeface="微軟正黑體" pitchFamily="34" charset="-120"/>
                <a:ea typeface="微軟正黑體" pitchFamily="34" charset="-120"/>
              </a:rPr>
              <a:t>圖書館知識服務組    </a:t>
            </a:r>
            <a:endParaRPr lang="en-US" altLang="zh-TW" sz="3600" dirty="0">
              <a:solidFill>
                <a:srgbClr val="0070C0"/>
              </a:solidFill>
              <a:latin typeface="微軟正黑體" pitchFamily="34" charset="-120"/>
              <a:ea typeface="微軟正黑體" pitchFamily="34" charset="-120"/>
            </a:endParaRPr>
          </a:p>
          <a:p>
            <a:pPr marL="3175" algn="ctr"/>
            <a:r>
              <a:rPr lang="zh-TW" altLang="en-US" sz="3600" dirty="0">
                <a:solidFill>
                  <a:srgbClr val="0070C0"/>
                </a:solidFill>
                <a:latin typeface="微軟正黑體" pitchFamily="34" charset="-120"/>
                <a:ea typeface="微軟正黑體" pitchFamily="34" charset="-120"/>
              </a:rPr>
              <a:t> </a:t>
            </a:r>
            <a:r>
              <a:rPr lang="en-US" altLang="zh-TW" sz="3600" dirty="0">
                <a:solidFill>
                  <a:srgbClr val="0070C0"/>
                </a:solidFill>
                <a:latin typeface="微軟正黑體" pitchFamily="34" charset="-120"/>
                <a:ea typeface="微軟正黑體" pitchFamily="34" charset="-120"/>
              </a:rPr>
              <a:t>(</a:t>
            </a:r>
            <a:r>
              <a:rPr lang="en-US" altLang="zh-TW" sz="3600" dirty="0" smtClean="0">
                <a:solidFill>
                  <a:srgbClr val="0070C0"/>
                </a:solidFill>
                <a:latin typeface="微軟正黑體" pitchFamily="34" charset="-120"/>
                <a:ea typeface="微軟正黑體" pitchFamily="34" charset="-120"/>
              </a:rPr>
              <a:t>04)26328001#</a:t>
            </a:r>
            <a:r>
              <a:rPr lang="zh-TW" altLang="en-US" sz="3600" dirty="0" smtClean="0">
                <a:solidFill>
                  <a:srgbClr val="0070C0"/>
                </a:solidFill>
                <a:latin typeface="微軟正黑體" pitchFamily="34" charset="-120"/>
                <a:ea typeface="微軟正黑體" pitchFamily="34" charset="-120"/>
              </a:rPr>
              <a:t> </a:t>
            </a:r>
            <a:r>
              <a:rPr lang="en-US" altLang="zh-TW" sz="3600" dirty="0" smtClean="0">
                <a:solidFill>
                  <a:srgbClr val="0070C0"/>
                </a:solidFill>
                <a:latin typeface="微軟正黑體" pitchFamily="34" charset="-120"/>
                <a:ea typeface="微軟正黑體" pitchFamily="34" charset="-120"/>
              </a:rPr>
              <a:t>11631</a:t>
            </a:r>
            <a:r>
              <a:rPr lang="zh-TW" altLang="en-US" sz="3600" dirty="0" smtClean="0">
                <a:solidFill>
                  <a:srgbClr val="0070C0"/>
                </a:solidFill>
                <a:latin typeface="微軟正黑體" pitchFamily="34" charset="-120"/>
                <a:ea typeface="微軟正黑體" pitchFamily="34" charset="-120"/>
              </a:rPr>
              <a:t>、</a:t>
            </a:r>
            <a:r>
              <a:rPr lang="en-US" altLang="zh-TW" sz="3600" dirty="0" smtClean="0">
                <a:solidFill>
                  <a:srgbClr val="0070C0"/>
                </a:solidFill>
                <a:latin typeface="微軟正黑體" pitchFamily="34" charset="-120"/>
                <a:ea typeface="微軟正黑體" pitchFamily="34" charset="-120"/>
              </a:rPr>
              <a:t>11633 </a:t>
            </a:r>
            <a:endParaRPr lang="en-US" altLang="zh-TW" sz="3600" b="1" dirty="0">
              <a:solidFill>
                <a:srgbClr val="0070C0"/>
              </a:solidFill>
              <a:latin typeface="微軟正黑體" pitchFamily="34" charset="-120"/>
              <a:ea typeface="微軟正黑體" pitchFamily="34" charset="-120"/>
            </a:endParaRPr>
          </a:p>
          <a:p>
            <a:pPr algn="ctr"/>
            <a:endParaRPr lang="zh-TW" altLang="en-US" sz="3600" dirty="0">
              <a:solidFill>
                <a:srgbClr val="0070C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DE6A649C-EF85-489C-AD80-E31BA389DF28}" type="slidenum">
              <a:rPr lang="zh-TW" altLang="en-US" smtClean="0"/>
              <a:pPr/>
              <a:t>96</a:t>
            </a:fld>
            <a:endParaRPr lang="zh-TW" altLang="en-US"/>
          </a:p>
        </p:txBody>
      </p:sp>
    </p:spTree>
    <p:extLst>
      <p:ext uri="{BB962C8B-B14F-4D97-AF65-F5344CB8AC3E}">
        <p14:creationId xmlns:p14="http://schemas.microsoft.com/office/powerpoint/2010/main" val="25960834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宣紙">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6380</TotalTime>
  <Words>3595</Words>
  <Application>Microsoft Office PowerPoint</Application>
  <PresentationFormat>如螢幕大小 (4:3)</PresentationFormat>
  <Paragraphs>491</Paragraphs>
  <Slides>97</Slides>
  <Notes>4</Notes>
  <HiddenSlides>0</HiddenSlides>
  <MMClips>0</MMClips>
  <ScaleCrop>false</ScaleCrop>
  <HeadingPairs>
    <vt:vector size="4" baseType="variant">
      <vt:variant>
        <vt:lpstr>佈景主題</vt:lpstr>
      </vt:variant>
      <vt:variant>
        <vt:i4>1</vt:i4>
      </vt:variant>
      <vt:variant>
        <vt:lpstr>投影片標題</vt:lpstr>
      </vt:variant>
      <vt:variant>
        <vt:i4>97</vt:i4>
      </vt:variant>
    </vt:vector>
  </HeadingPairs>
  <TitlesOfParts>
    <vt:vector size="98" baseType="lpstr">
      <vt:lpstr>Office 佈景主題</vt:lpstr>
      <vt:lpstr>靜宜大學 Providence University   博碩士論文上傳研習</vt:lpstr>
      <vt:lpstr>Want big impact? Use big image.</vt:lpstr>
      <vt:lpstr>PowerPoint 簡報</vt:lpstr>
      <vt:lpstr>PowerPoint 簡報</vt:lpstr>
      <vt:lpstr>PowerPoint 簡報</vt:lpstr>
      <vt:lpstr>從Word轉為PDF檔的步驟--方法（一）</vt:lpstr>
      <vt:lpstr>從Word轉為PDF檔的步驟--（方法二）</vt:lpstr>
      <vt:lpstr>將多個檔案轉成一個PDF檔的步驟</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與您的護照與畢業證書的英文名一致，可參考外交部護照外文姓名拼音</vt:lpstr>
      <vt:lpstr>審核不通過的原因—基本資料</vt:lpstr>
      <vt:lpstr>PowerPoint 簡報</vt:lpstr>
      <vt:lpstr>PowerPoint 簡報</vt:lpstr>
      <vt:lpstr>PowerPoint 簡報</vt:lpstr>
      <vt:lpstr>審核不通過的原因—摘要</vt:lpstr>
      <vt:lpstr>PowerPoint 簡報</vt:lpstr>
      <vt:lpstr>PowerPoint 簡報</vt:lpstr>
      <vt:lpstr>審核不通過的原因—目錄</vt:lpstr>
      <vt:lpstr>PowerPoint 簡報</vt:lpstr>
      <vt:lpstr>PowerPoint 簡報</vt:lpstr>
      <vt:lpstr>審核不通過的原因—參考文獻</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審核不通過的原因—電子檔</vt:lpstr>
      <vt:lpstr>PowerPoint 簡報</vt:lpstr>
      <vt:lpstr>PowerPoint 簡報</vt:lpstr>
      <vt:lpstr>PowerPoint 簡報</vt:lpstr>
      <vt:lpstr>PowerPoint 簡報</vt:lpstr>
      <vt:lpstr>PowerPoint 簡報</vt:lpstr>
      <vt:lpstr>取消審核</vt:lpstr>
      <vt:lpstr>送審注意事項</vt:lpstr>
      <vt:lpstr>PowerPoint 簡報</vt:lpstr>
      <vt:lpstr>若審核不通過，您會收到以下的信件</vt:lpstr>
      <vt:lpstr>十大退審原因</vt:lpstr>
      <vt:lpstr>審核通過的信件</vt:lpstr>
      <vt:lpstr>Step4   列印授權書</vt:lpstr>
      <vt:lpstr>依教育部97年7月23日台高字第0970140061號函辦理，為促進學術傳播，研究生提交博、碩士論文時，以立即公開利用為原則。若延後公開則需訂定合理期限，其期限至多為5年，且應避免永不公開之情況。</vt:lpstr>
      <vt:lpstr>博碩士論文電子檔案上網授權書範例</vt:lpstr>
      <vt:lpstr>PowerPoint 簡報</vt:lpstr>
      <vt:lpstr>2本精裝紙本論文+ 2張電子檔案上網授權書 跑離校時連同離校單一起送至圖書館一樓參考諮詢台</vt:lpstr>
      <vt:lpstr>「紙本論文」所需之項目</vt:lpstr>
      <vt:lpstr>博碩士論文電子檔案上網授權書</vt:lpstr>
      <vt:lpstr>PowerPoint 簡報</vt:lpstr>
      <vt:lpstr>常見問題解答</vt:lpstr>
      <vt:lpstr>PowerPoint 簡報</vt:lpstr>
      <vt:lpstr>Q：我趕著畢業，可否先幫我審核?         我當天送出能否當日審核通過？</vt:lpstr>
      <vt:lpstr>A：很抱歉，你急著離校其他同學一樣急著離校！ 會依據公平原則，依照送審先後順序審查論文。  一旦退審就得重新審核，一樣要等2-3天！想快速通過審核請務必詳讀建檔簡報。</vt:lpstr>
      <vt:lpstr>PowerPoint 簡報</vt:lpstr>
      <vt:lpstr>PowerPoint 簡報</vt:lpstr>
      <vt:lpstr>PowerPoint 簡報</vt:lpstr>
      <vt:lpstr>支援多國語言</vt:lpstr>
      <vt:lpstr>Turnitin 上傳須知</vt:lpstr>
      <vt:lpstr>PowerPoint 簡報</vt:lpstr>
      <vt:lpstr>PowerPoint 簡報</vt:lpstr>
      <vt:lpstr>帳號申請</vt:lpstr>
      <vt:lpstr>Turnitin自動回覆的第一封信</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進來即可看到被加入的「課程名稱」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課程結束</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靜宜博碩士論文系統</dc:title>
  <dc:creator>參考工讀生2</dc:creator>
  <cp:lastModifiedBy>蓋夏圖書館知識服務組-林韻兒</cp:lastModifiedBy>
  <cp:revision>447</cp:revision>
  <dcterms:created xsi:type="dcterms:W3CDTF">2012-05-28T11:59:21Z</dcterms:created>
  <dcterms:modified xsi:type="dcterms:W3CDTF">2020-05-13T01:52:53Z</dcterms:modified>
</cp:coreProperties>
</file>